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8"/>
  </p:notesMasterIdLst>
  <p:sldIdLst>
    <p:sldId id="260" r:id="rId2"/>
    <p:sldId id="262" r:id="rId3"/>
    <p:sldId id="261" r:id="rId4"/>
    <p:sldId id="263" r:id="rId5"/>
    <p:sldId id="264" r:id="rId6"/>
    <p:sldId id="265" r:id="rId7"/>
    <p:sldId id="266" r:id="rId8"/>
    <p:sldId id="268" r:id="rId9"/>
    <p:sldId id="269" r:id="rId10"/>
    <p:sldId id="270" r:id="rId11"/>
    <p:sldId id="271" r:id="rId12"/>
    <p:sldId id="272" r:id="rId13"/>
    <p:sldId id="273" r:id="rId14"/>
    <p:sldId id="274" r:id="rId15"/>
    <p:sldId id="275" r:id="rId16"/>
    <p:sldId id="276"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59"/>
    <a:srgbClr val="FFC61E"/>
    <a:srgbClr val="8BB1C3"/>
    <a:srgbClr val="D9EDEF"/>
    <a:srgbClr val="4C839E"/>
    <a:srgbClr val="EAF5F6"/>
    <a:srgbClr val="ABC9D9"/>
    <a:srgbClr val="AA00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519" autoAdjust="0"/>
  </p:normalViewPr>
  <p:slideViewPr>
    <p:cSldViewPr>
      <p:cViewPr>
        <p:scale>
          <a:sx n="90" d="100"/>
          <a:sy n="90" d="100"/>
        </p:scale>
        <p:origin x="-34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60A087B-88B8-4FC8-B33C-A91F3DF5E4D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8ADDBD63-7D2E-4B8F-A9B0-C54CE61F8FF1}" type="slidenum">
              <a:rPr lang="en-US" smtClean="0">
                <a:latin typeface="Arial" charset="0"/>
                <a:cs typeface="Arial" charset="0"/>
              </a:rPr>
              <a:pPr/>
              <a:t>1</a:t>
            </a:fld>
            <a:endParaRPr lang="en-US" smtClean="0">
              <a:latin typeface="Arial" charset="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r>
              <a:rPr lang="en-US" smtClean="0">
                <a:latin typeface="Arial" charset="0"/>
                <a:cs typeface="Arial" charset="0"/>
              </a:rPr>
              <a:t>Most pagers, phones, personal data devices, radios and televisions would become silent because in one way or another they rely on satellites for the transmission of the information that flows to and from them. All land, sea and air vehicles leveraging the Global Positioning System for precise location and navigation would have to come up with another means to determine their exact location and navigate from where they are to where they want to go. Weather forecasters would not have access to satellite photos of current weather conditions around the world and in their local areas. Mapmakers wouldn’t have current satellite images from which to update their products</a:t>
            </a:r>
          </a:p>
        </p:txBody>
      </p:sp>
      <p:sp>
        <p:nvSpPr>
          <p:cNvPr id="20483" name="Slide Number Placeholder 3"/>
          <p:cNvSpPr>
            <a:spLocks noGrp="1"/>
          </p:cNvSpPr>
          <p:nvPr>
            <p:ph type="sldNum" sz="quarter" idx="5"/>
          </p:nvPr>
        </p:nvSpPr>
        <p:spPr>
          <a:noFill/>
        </p:spPr>
        <p:txBody>
          <a:bodyPr/>
          <a:lstStyle/>
          <a:p>
            <a:fld id="{C0B2D246-D2E4-4CB2-AF71-7F30D6897B2D}" type="slidenum">
              <a:rPr lang="en-US" smtClean="0">
                <a:latin typeface="Arial" charset="0"/>
                <a:cs typeface="Arial" charset="0"/>
              </a:rPr>
              <a:pPr/>
              <a:t>2</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820632E-C6C7-41A8-9EED-368918950E69}" type="slidenum">
              <a:rPr lang="en-US" smtClean="0">
                <a:latin typeface="Arial" charset="0"/>
                <a:cs typeface="Arial" charset="0"/>
              </a:rPr>
              <a:pPr/>
              <a:t>3</a:t>
            </a:fld>
            <a:endParaRPr lang="en-US" smtClean="0">
              <a:latin typeface="Arial" charset="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29699" name="Slide Number Placeholder 3"/>
          <p:cNvSpPr>
            <a:spLocks noGrp="1"/>
          </p:cNvSpPr>
          <p:nvPr>
            <p:ph type="sldNum" sz="quarter" idx="5"/>
          </p:nvPr>
        </p:nvSpPr>
        <p:spPr>
          <a:noFill/>
        </p:spPr>
        <p:txBody>
          <a:bodyPr/>
          <a:lstStyle/>
          <a:p>
            <a:fld id="{31F9D58A-B343-4DC9-A2F9-42837E806D05}"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illustration_v1"/>
          <p:cNvPicPr>
            <a:picLocks noChangeAspect="1" noChangeArrowheads="1"/>
          </p:cNvPicPr>
          <p:nvPr/>
        </p:nvPicPr>
        <p:blipFill>
          <a:blip r:embed="rId3"/>
          <a:srcRect/>
          <a:stretch>
            <a:fillRect/>
          </a:stretch>
        </p:blipFill>
        <p:spPr bwMode="auto">
          <a:xfrm>
            <a:off x="0" y="0"/>
            <a:ext cx="9144000" cy="6859588"/>
          </a:xfrm>
          <a:prstGeom prst="rect">
            <a:avLst/>
          </a:prstGeom>
          <a:noFill/>
          <a:ln w="9525">
            <a:noFill/>
            <a:miter lim="800000"/>
            <a:headEnd/>
            <a:tailEnd/>
          </a:ln>
        </p:spPr>
      </p:pic>
      <p:sp>
        <p:nvSpPr>
          <p:cNvPr id="3" name="Freeform 22"/>
          <p:cNvSpPr>
            <a:spLocks/>
          </p:cNvSpPr>
          <p:nvPr/>
        </p:nvSpPr>
        <p:spPr bwMode="auto">
          <a:xfrm>
            <a:off x="0" y="590550"/>
            <a:ext cx="3068638" cy="344488"/>
          </a:xfrm>
          <a:custGeom>
            <a:avLst/>
            <a:gdLst>
              <a:gd name="T0" fmla="*/ 2147483647 w 1920"/>
              <a:gd name="T1" fmla="*/ 0 h 192"/>
              <a:gd name="T2" fmla="*/ 2147483647 w 1920"/>
              <a:gd name="T3" fmla="*/ 2147483647 h 192"/>
              <a:gd name="T4" fmla="*/ 0 w 1920"/>
              <a:gd name="T5" fmla="*/ 2147483647 h 192"/>
              <a:gd name="T6" fmla="*/ 0 w 1920"/>
              <a:gd name="T7" fmla="*/ 0 h 192"/>
              <a:gd name="T8" fmla="*/ 2147483647 w 1920"/>
              <a:gd name="T9" fmla="*/ 0 h 192"/>
              <a:gd name="T10" fmla="*/ 0 60000 65536"/>
              <a:gd name="T11" fmla="*/ 0 60000 65536"/>
              <a:gd name="T12" fmla="*/ 0 60000 65536"/>
              <a:gd name="T13" fmla="*/ 0 60000 65536"/>
              <a:gd name="T14" fmla="*/ 0 60000 65536"/>
              <a:gd name="T15" fmla="*/ 0 w 1920"/>
              <a:gd name="T16" fmla="*/ 0 h 192"/>
              <a:gd name="T17" fmla="*/ 1920 w 1920"/>
              <a:gd name="T18" fmla="*/ 192 h 192"/>
            </a:gdLst>
            <a:ahLst/>
            <a:cxnLst>
              <a:cxn ang="T10">
                <a:pos x="T0" y="T1"/>
              </a:cxn>
              <a:cxn ang="T11">
                <a:pos x="T2" y="T3"/>
              </a:cxn>
              <a:cxn ang="T12">
                <a:pos x="T4" y="T5"/>
              </a:cxn>
              <a:cxn ang="T13">
                <a:pos x="T6" y="T7"/>
              </a:cxn>
              <a:cxn ang="T14">
                <a:pos x="T8" y="T9"/>
              </a:cxn>
            </a:cxnLst>
            <a:rect l="T15" t="T16" r="T17" b="T18"/>
            <a:pathLst>
              <a:path w="1920" h="192">
                <a:moveTo>
                  <a:pt x="1920" y="0"/>
                </a:moveTo>
                <a:lnTo>
                  <a:pt x="1728" y="192"/>
                </a:lnTo>
                <a:lnTo>
                  <a:pt x="0" y="192"/>
                </a:lnTo>
                <a:lnTo>
                  <a:pt x="0" y="0"/>
                </a:lnTo>
                <a:lnTo>
                  <a:pt x="1920" y="0"/>
                </a:lnTo>
                <a:close/>
              </a:path>
            </a:pathLst>
          </a:custGeom>
          <a:solidFill>
            <a:srgbClr val="003359"/>
          </a:solidFill>
          <a:ln w="9525">
            <a:noFill/>
            <a:round/>
            <a:headEnd/>
            <a:tailEnd/>
          </a:ln>
        </p:spPr>
        <p:txBody>
          <a:bodyPr wrap="none" anchor="ctr"/>
          <a:lstStyle/>
          <a:p>
            <a:pPr eaLnBrk="0" hangingPunct="0">
              <a:defRPr/>
            </a:pPr>
            <a:endParaRPr lang="nl-NL" sz="1600" dirty="0">
              <a:latin typeface="Lucida Grande"/>
              <a:cs typeface="+mn-cs"/>
            </a:endParaRPr>
          </a:p>
        </p:txBody>
      </p:sp>
      <p:pic>
        <p:nvPicPr>
          <p:cNvPr id="4" name="Picture 4" descr="SES_WS_USGov_Solutions_rgb_grey_text.jpg"/>
          <p:cNvPicPr>
            <a:picLocks noChangeAspect="1"/>
          </p:cNvPicPr>
          <p:nvPr userDrawn="1"/>
        </p:nvPicPr>
        <p:blipFill>
          <a:blip r:embed="rId4"/>
          <a:srcRect/>
          <a:stretch>
            <a:fillRect/>
          </a:stretch>
        </p:blipFill>
        <p:spPr bwMode="auto">
          <a:xfrm>
            <a:off x="5314950" y="609600"/>
            <a:ext cx="3124200" cy="5492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2071687" cy="6092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0"/>
            <a:ext cx="6067425"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0813" y="228600"/>
            <a:ext cx="8764587"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ftr" sz="quarter" idx="10"/>
          </p:nvPr>
        </p:nvSpPr>
        <p:spPr>
          <a:xfrm>
            <a:off x="228600" y="6248400"/>
            <a:ext cx="2438400" cy="457200"/>
          </a:xfrm>
          <a:prstGeom prst="rect">
            <a:avLst/>
          </a:prstGeom>
        </p:spPr>
        <p:txBody>
          <a:bodyPr/>
          <a:lstStyle>
            <a:lvl1pPr>
              <a:defRPr>
                <a:latin typeface="Arial" pitchFamily="34" charset="0"/>
                <a:cs typeface="Arial" pitchFamily="34" charset="0"/>
              </a:defRPr>
            </a:lvl1pPr>
          </a:lstStyle>
          <a:p>
            <a:pPr>
              <a:defRPr/>
            </a:pPr>
            <a:r>
              <a:rPr lang="en-US"/>
              <a:t>COMMERCIAL IN CONFIDENCE - NOT FOR RELEASE OUTSIDE ROB / SIDC / BIRA</a:t>
            </a:r>
          </a:p>
        </p:txBody>
      </p:sp>
      <p:sp>
        <p:nvSpPr>
          <p:cNvPr id="4" name="Rectangle 16"/>
          <p:cNvSpPr>
            <a:spLocks noGrp="1" noChangeArrowheads="1"/>
          </p:cNvSpPr>
          <p:nvPr>
            <p:ph type="sldNum" sz="quarter" idx="11"/>
          </p:nvPr>
        </p:nvSpPr>
        <p:spPr>
          <a:xfrm>
            <a:off x="6831013" y="6337300"/>
            <a:ext cx="2133600" cy="476250"/>
          </a:xfrm>
          <a:prstGeom prst="rect">
            <a:avLst/>
          </a:prstGeom>
        </p:spPr>
        <p:txBody>
          <a:bodyPr/>
          <a:lstStyle>
            <a:lvl1pPr>
              <a:defRPr>
                <a:latin typeface="Arial" pitchFamily="34" charset="0"/>
                <a:cs typeface="Arial" pitchFamily="34" charset="0"/>
              </a:defRPr>
            </a:lvl1pPr>
          </a:lstStyle>
          <a:p>
            <a:pPr>
              <a:defRPr/>
            </a:pPr>
            <a:endParaRPr lang="en-US"/>
          </a:p>
          <a:p>
            <a:pPr>
              <a:defRPr/>
            </a:pPr>
            <a:r>
              <a:rPr lang="en-US"/>
              <a:t>Page </a:t>
            </a:r>
            <a:fld id="{686445B0-3B31-4BC4-923F-C735CF254421}" type="slidenum">
              <a:rPr lang="en-US"/>
              <a:pPr>
                <a:defRPr/>
              </a:pPr>
              <a:t>‹#›</a:t>
            </a:fld>
            <a:endParaRPr lang="en-US"/>
          </a:p>
        </p:txBody>
      </p:sp>
      <p:sp>
        <p:nvSpPr>
          <p:cNvPr id="5" name="Rectangle 17"/>
          <p:cNvSpPr>
            <a:spLocks noGrp="1" noChangeArrowheads="1"/>
          </p:cNvSpPr>
          <p:nvPr>
            <p:ph type="dt" sz="half" idx="12"/>
          </p:nvPr>
        </p:nvSpPr>
        <p:spPr>
          <a:xfrm>
            <a:off x="457200" y="6381750"/>
            <a:ext cx="2133600" cy="360363"/>
          </a:xfrm>
          <a:prstGeom prst="rect">
            <a:avLst/>
          </a:prstGeom>
        </p:spPr>
        <p:txBody>
          <a:bodyPr/>
          <a:lstStyle>
            <a:lvl1pPr>
              <a:defRPr>
                <a:latin typeface="Arial" pitchFamily="34" charset="0"/>
                <a:cs typeface="Arial" pitchFamily="34" charset="0"/>
              </a:defRPr>
            </a:lvl1pPr>
          </a:lstStyle>
          <a:p>
            <a:pPr>
              <a:defRPr/>
            </a:pPr>
            <a:r>
              <a:rPr lang="en-US"/>
              <a:t>1 December 2010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0813" y="1444625"/>
            <a:ext cx="8764587"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0813" y="3732213"/>
            <a:ext cx="8764587"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228600" y="6248400"/>
            <a:ext cx="2438400" cy="457200"/>
          </a:xfrm>
          <a:prstGeom prst="rect">
            <a:avLst/>
          </a:prstGeom>
        </p:spPr>
        <p:txBody>
          <a:bodyPr/>
          <a:lstStyle>
            <a:lvl1pPr>
              <a:defRPr>
                <a:latin typeface="Arial" pitchFamily="34" charset="0"/>
                <a:cs typeface="Arial" pitchFamily="34" charset="0"/>
              </a:defRPr>
            </a:lvl1pPr>
          </a:lstStyle>
          <a:p>
            <a:pPr>
              <a:defRPr/>
            </a:pPr>
            <a:r>
              <a:rPr lang="en-US"/>
              <a:t>COMMERCIAL IN CONFIDENCE - NOT FOR RELEASE OUTSIDE ROB / SIDC / BIRA</a:t>
            </a:r>
          </a:p>
        </p:txBody>
      </p:sp>
      <p:sp>
        <p:nvSpPr>
          <p:cNvPr id="6" name="Rectangle 16"/>
          <p:cNvSpPr>
            <a:spLocks noGrp="1" noChangeArrowheads="1"/>
          </p:cNvSpPr>
          <p:nvPr>
            <p:ph type="sldNum" sz="quarter" idx="11"/>
          </p:nvPr>
        </p:nvSpPr>
        <p:spPr>
          <a:xfrm>
            <a:off x="6831013" y="6337300"/>
            <a:ext cx="2133600" cy="476250"/>
          </a:xfrm>
          <a:prstGeom prst="rect">
            <a:avLst/>
          </a:prstGeom>
        </p:spPr>
        <p:txBody>
          <a:bodyPr/>
          <a:lstStyle>
            <a:lvl1pPr>
              <a:defRPr>
                <a:latin typeface="Arial" pitchFamily="34" charset="0"/>
                <a:cs typeface="Arial" pitchFamily="34" charset="0"/>
              </a:defRPr>
            </a:lvl1pPr>
          </a:lstStyle>
          <a:p>
            <a:pPr>
              <a:defRPr/>
            </a:pPr>
            <a:endParaRPr lang="en-US"/>
          </a:p>
          <a:p>
            <a:pPr>
              <a:defRPr/>
            </a:pPr>
            <a:r>
              <a:rPr lang="en-US"/>
              <a:t>Page </a:t>
            </a:r>
            <a:fld id="{68C3749D-89A2-4F71-B1AB-671008667965}" type="slidenum">
              <a:rPr lang="en-US"/>
              <a:pPr>
                <a:defRPr/>
              </a:pPr>
              <a:t>‹#›</a:t>
            </a:fld>
            <a:endParaRPr lang="en-US"/>
          </a:p>
        </p:txBody>
      </p:sp>
      <p:sp>
        <p:nvSpPr>
          <p:cNvPr id="7" name="Rectangle 17"/>
          <p:cNvSpPr>
            <a:spLocks noGrp="1" noChangeArrowheads="1"/>
          </p:cNvSpPr>
          <p:nvPr>
            <p:ph type="dt" sz="half" idx="12"/>
          </p:nvPr>
        </p:nvSpPr>
        <p:spPr>
          <a:xfrm>
            <a:off x="457200" y="6381750"/>
            <a:ext cx="2133600" cy="360363"/>
          </a:xfrm>
          <a:prstGeom prst="rect">
            <a:avLst/>
          </a:prstGeom>
        </p:spPr>
        <p:txBody>
          <a:bodyPr/>
          <a:lstStyle>
            <a:lvl1pPr>
              <a:defRPr>
                <a:latin typeface="Arial" pitchFamily="34" charset="0"/>
                <a:cs typeface="Arial" pitchFamily="34" charset="0"/>
              </a:defRPr>
            </a:lvl1pPr>
          </a:lstStyle>
          <a:p>
            <a:pPr>
              <a:defRPr/>
            </a:pPr>
            <a:r>
              <a:rPr lang="en-US"/>
              <a:t>1 December 2010</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228600" y="6248400"/>
            <a:ext cx="2438400" cy="457200"/>
          </a:xfrm>
          <a:prstGeom prst="rect">
            <a:avLst/>
          </a:prstGeom>
        </p:spPr>
        <p:txBody>
          <a:bodyPr/>
          <a:lstStyle>
            <a:lvl1pPr>
              <a:defRPr>
                <a:latin typeface="Arial" pitchFamily="34" charset="0"/>
                <a:cs typeface="Arial" pitchFamily="34" charset="0"/>
              </a:defRPr>
            </a:lvl1pPr>
          </a:lstStyle>
          <a:p>
            <a:pPr>
              <a:defRPr/>
            </a:pPr>
            <a:r>
              <a:rPr lang="en-US"/>
              <a:t>COMMERCIAL IN CONFIDENCE - NOT FOR RELEASE OUTSIDE ROB / SIDC / BIRA</a:t>
            </a:r>
          </a:p>
        </p:txBody>
      </p:sp>
      <p:sp>
        <p:nvSpPr>
          <p:cNvPr id="3" name="Rectangle 16"/>
          <p:cNvSpPr>
            <a:spLocks noGrp="1" noChangeArrowheads="1"/>
          </p:cNvSpPr>
          <p:nvPr>
            <p:ph type="sldNum" sz="quarter" idx="11"/>
          </p:nvPr>
        </p:nvSpPr>
        <p:spPr>
          <a:xfrm>
            <a:off x="6831013" y="6337300"/>
            <a:ext cx="2133600" cy="476250"/>
          </a:xfrm>
          <a:prstGeom prst="rect">
            <a:avLst/>
          </a:prstGeom>
        </p:spPr>
        <p:txBody>
          <a:bodyPr/>
          <a:lstStyle>
            <a:lvl1pPr>
              <a:defRPr>
                <a:latin typeface="Arial" pitchFamily="34" charset="0"/>
                <a:cs typeface="Arial" pitchFamily="34" charset="0"/>
              </a:defRPr>
            </a:lvl1pPr>
          </a:lstStyle>
          <a:p>
            <a:pPr>
              <a:defRPr/>
            </a:pPr>
            <a:endParaRPr lang="en-US"/>
          </a:p>
          <a:p>
            <a:pPr>
              <a:defRPr/>
            </a:pPr>
            <a:r>
              <a:rPr lang="en-US"/>
              <a:t>Page </a:t>
            </a:r>
            <a:fld id="{C30C9DD8-2DBB-4C0E-B690-7055C28AB880}" type="slidenum">
              <a:rPr lang="en-US"/>
              <a:pPr>
                <a:defRPr/>
              </a:pPr>
              <a:t>‹#›</a:t>
            </a:fld>
            <a:endParaRPr lang="en-US"/>
          </a:p>
        </p:txBody>
      </p:sp>
      <p:sp>
        <p:nvSpPr>
          <p:cNvPr id="4" name="Rectangle 17"/>
          <p:cNvSpPr>
            <a:spLocks noGrp="1" noChangeArrowheads="1"/>
          </p:cNvSpPr>
          <p:nvPr>
            <p:ph type="dt" sz="half" idx="12"/>
          </p:nvPr>
        </p:nvSpPr>
        <p:spPr>
          <a:xfrm>
            <a:off x="457200" y="6381750"/>
            <a:ext cx="2133600" cy="360363"/>
          </a:xfrm>
          <a:prstGeom prst="rect">
            <a:avLst/>
          </a:prstGeom>
        </p:spPr>
        <p:txBody>
          <a:bodyPr/>
          <a:lstStyle>
            <a:lvl1pPr>
              <a:defRPr>
                <a:latin typeface="Arial" pitchFamily="34" charset="0"/>
                <a:cs typeface="Arial" pitchFamily="34" charset="0"/>
              </a:defRPr>
            </a:lvl1pPr>
          </a:lstStyle>
          <a:p>
            <a:pPr>
              <a:defRPr/>
            </a:pPr>
            <a:r>
              <a:rPr lang="en-US"/>
              <a:t>1 December 2010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5288" y="0"/>
            <a:ext cx="8280400" cy="981075"/>
          </a:xfrm>
          <a:prstGeom prst="rect">
            <a:avLst/>
          </a:prstGeom>
          <a:noFill/>
          <a:ln w="9525">
            <a:noFill/>
            <a:miter lim="800000"/>
            <a:headEnd/>
            <a:tailEnd/>
          </a:ln>
        </p:spPr>
        <p:txBody>
          <a:bodyPr anchor="ctr"/>
          <a:lstStyle/>
          <a:p>
            <a:pPr>
              <a:defRPr/>
            </a:pPr>
            <a:r>
              <a:rPr lang="en-US" sz="2400" kern="0">
                <a:solidFill>
                  <a:schemeClr val="bg1"/>
                </a:solidFill>
                <a:latin typeface="+mj-lt"/>
                <a:ea typeface="+mj-ea"/>
                <a:cs typeface="+mj-cs"/>
              </a:rPr>
              <a:t>Click to edit Master title style</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28775"/>
            <a:ext cx="40386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8775"/>
            <a:ext cx="40386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395288" y="0"/>
            <a:ext cx="8280400" cy="981075"/>
          </a:xfrm>
          <a:prstGeom prst="rect">
            <a:avLst/>
          </a:prstGeom>
          <a:noFill/>
          <a:ln w="9525">
            <a:noFill/>
            <a:miter lim="800000"/>
            <a:headEnd/>
            <a:tailEnd/>
          </a:ln>
        </p:spPr>
        <p:txBody>
          <a:bodyPr/>
          <a:lstStyle/>
          <a:p>
            <a:pPr lvl="0"/>
            <a:r>
              <a:rPr lang="en-US" smtClean="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981075"/>
          </a:xfrm>
          <a:prstGeom prst="rect">
            <a:avLst/>
          </a:prstGeom>
          <a:solidFill>
            <a:srgbClr val="003359"/>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1027" name="Rectangle 2"/>
          <p:cNvSpPr>
            <a:spLocks noGrp="1" noChangeArrowheads="1"/>
          </p:cNvSpPr>
          <p:nvPr>
            <p:ph type="title"/>
          </p:nvPr>
        </p:nvSpPr>
        <p:spPr bwMode="auto">
          <a:xfrm>
            <a:off x="395288" y="0"/>
            <a:ext cx="82804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28775"/>
            <a:ext cx="8229600"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SES_WS_USGov_Solutions_rgb_grey_text.jpg"/>
          <p:cNvPicPr>
            <a:picLocks noChangeAspect="1"/>
          </p:cNvPicPr>
          <p:nvPr/>
        </p:nvPicPr>
        <p:blipFill>
          <a:blip r:embed="rId16"/>
          <a:srcRect/>
          <a:stretch>
            <a:fillRect/>
          </a:stretch>
        </p:blipFill>
        <p:spPr bwMode="auto">
          <a:xfrm>
            <a:off x="6592888" y="6211888"/>
            <a:ext cx="2286000" cy="401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25" r:id="rId2"/>
    <p:sldLayoutId id="2147483727" r:id="rId3"/>
    <p:sldLayoutId id="2147483724" r:id="rId4"/>
    <p:sldLayoutId id="2147483723" r:id="rId5"/>
    <p:sldLayoutId id="2147483722" r:id="rId6"/>
    <p:sldLayoutId id="2147483721" r:id="rId7"/>
    <p:sldLayoutId id="2147483720" r:id="rId8"/>
    <p:sldLayoutId id="2147483719" r:id="rId9"/>
    <p:sldLayoutId id="2147483718" r:id="rId10"/>
    <p:sldLayoutId id="2147483717" r:id="rId11"/>
    <p:sldLayoutId id="2147483728" r:id="rId12"/>
    <p:sldLayoutId id="2147483729" r:id="rId13"/>
    <p:sldLayoutId id="2147483730" r:id="rId14"/>
  </p:sldLayoutIdLs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pitchFamily="34" charset="0"/>
          <a:cs typeface="Arial" pitchFamily="34" charset="0"/>
        </a:defRPr>
      </a:lvl2pPr>
      <a:lvl3pPr algn="l" rtl="0" fontAlgn="base">
        <a:spcBef>
          <a:spcPct val="0"/>
        </a:spcBef>
        <a:spcAft>
          <a:spcPct val="0"/>
        </a:spcAft>
        <a:defRPr sz="2400">
          <a:solidFill>
            <a:schemeClr val="bg1"/>
          </a:solidFill>
          <a:latin typeface="Arial" pitchFamily="34" charset="0"/>
          <a:cs typeface="Arial" pitchFamily="34" charset="0"/>
        </a:defRPr>
      </a:lvl3pPr>
      <a:lvl4pPr algn="l" rtl="0" fontAlgn="base">
        <a:spcBef>
          <a:spcPct val="0"/>
        </a:spcBef>
        <a:spcAft>
          <a:spcPct val="0"/>
        </a:spcAft>
        <a:defRPr sz="2400">
          <a:solidFill>
            <a:schemeClr val="bg1"/>
          </a:solidFill>
          <a:latin typeface="Arial" pitchFamily="34" charset="0"/>
          <a:cs typeface="Arial" pitchFamily="34" charset="0"/>
        </a:defRPr>
      </a:lvl4pPr>
      <a:lvl5pPr algn="l" rtl="0" fontAlgn="base">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Clr>
          <a:srgbClr val="008CC1"/>
        </a:buClr>
        <a:buSzPct val="115000"/>
        <a:buChar char="•"/>
        <a:defRPr sz="2000">
          <a:solidFill>
            <a:srgbClr val="002C47"/>
          </a:solidFill>
          <a:latin typeface="+mn-lt"/>
          <a:ea typeface="+mn-ea"/>
          <a:cs typeface="+mn-cs"/>
        </a:defRPr>
      </a:lvl1pPr>
      <a:lvl2pPr marL="742950" indent="-285750" algn="l" rtl="0" fontAlgn="base">
        <a:spcBef>
          <a:spcPct val="20000"/>
        </a:spcBef>
        <a:spcAft>
          <a:spcPct val="0"/>
        </a:spcAft>
        <a:buClr>
          <a:srgbClr val="008CC1"/>
        </a:buClr>
        <a:buSzPct val="115000"/>
        <a:buChar char="•"/>
        <a:defRPr sz="2000">
          <a:solidFill>
            <a:srgbClr val="002C47"/>
          </a:solidFill>
          <a:latin typeface="+mn-lt"/>
        </a:defRPr>
      </a:lvl2pPr>
      <a:lvl3pPr marL="1143000" indent="-228600" algn="l" rtl="0" fontAlgn="base">
        <a:spcBef>
          <a:spcPct val="20000"/>
        </a:spcBef>
        <a:spcAft>
          <a:spcPct val="0"/>
        </a:spcAft>
        <a:buClr>
          <a:srgbClr val="008CC1"/>
        </a:buClr>
        <a:buSzPct val="115000"/>
        <a:buChar char="•"/>
        <a:defRPr sz="1600">
          <a:solidFill>
            <a:srgbClr val="002C47"/>
          </a:solidFill>
          <a:latin typeface="+mn-lt"/>
        </a:defRPr>
      </a:lvl3pPr>
      <a:lvl4pPr marL="1600200" indent="-228600" algn="l" rtl="0" fontAlgn="base">
        <a:spcBef>
          <a:spcPct val="20000"/>
        </a:spcBef>
        <a:spcAft>
          <a:spcPct val="0"/>
        </a:spcAft>
        <a:buClr>
          <a:srgbClr val="008CC1"/>
        </a:buClr>
        <a:buSzPct val="115000"/>
        <a:buChar char="•"/>
        <a:defRPr sz="1600">
          <a:solidFill>
            <a:srgbClr val="002C47"/>
          </a:solidFill>
          <a:latin typeface="+mn-lt"/>
        </a:defRPr>
      </a:lvl4pPr>
      <a:lvl5pPr marL="2057400" indent="-228600" algn="l" rtl="0" fontAlgn="base">
        <a:spcBef>
          <a:spcPct val="20000"/>
        </a:spcBef>
        <a:spcAft>
          <a:spcPct val="0"/>
        </a:spcAft>
        <a:buClr>
          <a:srgbClr val="008CC1"/>
        </a:buClr>
        <a:buSzPct val="115000"/>
        <a:buChar char="•"/>
        <a:defRPr sz="1600">
          <a:solidFill>
            <a:srgbClr val="002C47"/>
          </a:solidFill>
          <a:latin typeface="+mn-lt"/>
        </a:defRPr>
      </a:lvl5pPr>
      <a:lvl6pPr marL="2514600" indent="-228600" algn="l" rtl="0" eaLnBrk="1" fontAlgn="base" hangingPunct="1">
        <a:spcBef>
          <a:spcPct val="20000"/>
        </a:spcBef>
        <a:spcAft>
          <a:spcPct val="0"/>
        </a:spcAft>
        <a:buClr>
          <a:srgbClr val="008CC1"/>
        </a:buClr>
        <a:buSzPct val="115000"/>
        <a:buChar char="•"/>
        <a:defRPr sz="1600">
          <a:solidFill>
            <a:srgbClr val="002C47"/>
          </a:solidFill>
          <a:latin typeface="+mn-lt"/>
        </a:defRPr>
      </a:lvl6pPr>
      <a:lvl7pPr marL="2971800" indent="-228600" algn="l" rtl="0" eaLnBrk="1" fontAlgn="base" hangingPunct="1">
        <a:spcBef>
          <a:spcPct val="20000"/>
        </a:spcBef>
        <a:spcAft>
          <a:spcPct val="0"/>
        </a:spcAft>
        <a:buClr>
          <a:srgbClr val="008CC1"/>
        </a:buClr>
        <a:buSzPct val="115000"/>
        <a:buChar char="•"/>
        <a:defRPr sz="1600">
          <a:solidFill>
            <a:srgbClr val="002C47"/>
          </a:solidFill>
          <a:latin typeface="+mn-lt"/>
        </a:defRPr>
      </a:lvl7pPr>
      <a:lvl8pPr marL="3429000" indent="-228600" algn="l" rtl="0" eaLnBrk="1" fontAlgn="base" hangingPunct="1">
        <a:spcBef>
          <a:spcPct val="20000"/>
        </a:spcBef>
        <a:spcAft>
          <a:spcPct val="0"/>
        </a:spcAft>
        <a:buClr>
          <a:srgbClr val="008CC1"/>
        </a:buClr>
        <a:buSzPct val="115000"/>
        <a:buChar char="•"/>
        <a:defRPr sz="1600">
          <a:solidFill>
            <a:srgbClr val="002C47"/>
          </a:solidFill>
          <a:latin typeface="+mn-lt"/>
        </a:defRPr>
      </a:lvl8pPr>
      <a:lvl9pPr marL="3886200" indent="-228600" algn="l" rtl="0" eaLnBrk="1" fontAlgn="base" hangingPunct="1">
        <a:spcBef>
          <a:spcPct val="20000"/>
        </a:spcBef>
        <a:spcAft>
          <a:spcPct val="0"/>
        </a:spcAft>
        <a:buClr>
          <a:srgbClr val="008CC1"/>
        </a:buClr>
        <a:buSzPct val="115000"/>
        <a:buChar char="•"/>
        <a:defRPr sz="1600">
          <a:solidFill>
            <a:srgbClr val="002C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2514600" y="2852738"/>
            <a:ext cx="6238875" cy="1441450"/>
          </a:xfrm>
        </p:spPr>
        <p:txBody>
          <a:bodyPr/>
          <a:lstStyle/>
          <a:p>
            <a:pPr algn="r">
              <a:lnSpc>
                <a:spcPts val="3600"/>
              </a:lnSpc>
            </a:pPr>
            <a:r>
              <a:rPr lang="en-GB" sz="3800" b="1" smtClean="0">
                <a:solidFill>
                  <a:srgbClr val="003359"/>
                </a:solidFill>
              </a:rPr>
              <a:t>Space Weather Effects on Satellite Communications</a:t>
            </a:r>
            <a:endParaRPr lang="en-US" sz="3800" b="1" smtClean="0">
              <a:solidFill>
                <a:srgbClr val="003359"/>
              </a:solidFill>
            </a:endParaRPr>
          </a:p>
        </p:txBody>
      </p:sp>
      <p:sp>
        <p:nvSpPr>
          <p:cNvPr id="17410" name="Rectangle 3"/>
          <p:cNvSpPr>
            <a:spLocks noGrp="1" noChangeArrowheads="1"/>
          </p:cNvSpPr>
          <p:nvPr>
            <p:ph type="subTitle" idx="4294967295"/>
          </p:nvPr>
        </p:nvSpPr>
        <p:spPr>
          <a:xfrm>
            <a:off x="2057400" y="4310063"/>
            <a:ext cx="6696075" cy="755650"/>
          </a:xfrm>
        </p:spPr>
        <p:txBody>
          <a:bodyPr/>
          <a:lstStyle/>
          <a:p>
            <a:pPr marL="0" indent="0" algn="r">
              <a:buFontTx/>
              <a:buNone/>
            </a:pPr>
            <a:r>
              <a:rPr lang="en-US" sz="1600" smtClean="0">
                <a:solidFill>
                  <a:srgbClr val="003359"/>
                </a:solidFill>
              </a:rPr>
              <a:t>Tim Deaver</a:t>
            </a:r>
          </a:p>
          <a:p>
            <a:pPr marL="0" indent="0" algn="r">
              <a:buFontTx/>
              <a:buNone/>
            </a:pPr>
            <a:r>
              <a:rPr lang="en-US" sz="1600" smtClean="0">
                <a:solidFill>
                  <a:srgbClr val="003359"/>
                </a:solidFill>
              </a:rPr>
              <a:t>Vice President, Hosted Payload Development</a:t>
            </a:r>
          </a:p>
        </p:txBody>
      </p:sp>
      <p:sp>
        <p:nvSpPr>
          <p:cNvPr id="17411" name="Rectangle 4"/>
          <p:cNvSpPr>
            <a:spLocks noGrp="1" noChangeArrowheads="1"/>
          </p:cNvSpPr>
          <p:nvPr>
            <p:ph type="dt" sz="quarter" idx="4294967295"/>
          </p:nvPr>
        </p:nvSpPr>
        <p:spPr bwMode="auto">
          <a:xfrm>
            <a:off x="0" y="566738"/>
            <a:ext cx="2520950" cy="360362"/>
          </a:xfrm>
          <a:prstGeom prst="rect">
            <a:avLst/>
          </a:prstGeom>
          <a:noFill/>
          <a:ln>
            <a:miter lim="800000"/>
            <a:headEnd/>
            <a:tailEnd/>
          </a:ln>
        </p:spPr>
        <p:txBody>
          <a:bodyPr/>
          <a:lstStyle/>
          <a:p>
            <a:r>
              <a:rPr lang="en-GB" sz="2000">
                <a:solidFill>
                  <a:schemeClr val="bg1"/>
                </a:solidFill>
              </a:rPr>
              <a:t>June 21, 2011</a:t>
            </a:r>
            <a:endParaRPr lang="en-US" sz="20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CEASE &amp; CPA Observations – 1 –  A Quiet Day</a:t>
            </a:r>
          </a:p>
        </p:txBody>
      </p:sp>
      <p:sp>
        <p:nvSpPr>
          <p:cNvPr id="30722" name="Rectangle 8"/>
          <p:cNvSpPr>
            <a:spLocks noGrp="1" noChangeArrowheads="1"/>
          </p:cNvSpPr>
          <p:nvPr>
            <p:ph type="body" sz="half" idx="4294967295"/>
          </p:nvPr>
        </p:nvSpPr>
        <p:spPr>
          <a:xfrm>
            <a:off x="150813" y="1444625"/>
            <a:ext cx="8813800" cy="688975"/>
          </a:xfrm>
        </p:spPr>
        <p:txBody>
          <a:bodyPr/>
          <a:lstStyle/>
          <a:p>
            <a:pPr>
              <a:lnSpc>
                <a:spcPct val="90000"/>
              </a:lnSpc>
            </a:pPr>
            <a:r>
              <a:rPr lang="en-US" smtClean="0"/>
              <a:t>The CEASE sensor is located between but close to the two CPA equipped spacecraft, allowing cross-correlation of the data.</a:t>
            </a:r>
          </a:p>
          <a:p>
            <a:pPr>
              <a:lnSpc>
                <a:spcPct val="90000"/>
              </a:lnSpc>
              <a:buFont typeface="Wingdings 3" pitchFamily="18" charset="2"/>
              <a:buNone/>
            </a:pPr>
            <a:endParaRPr lang="en-US" smtClean="0"/>
          </a:p>
        </p:txBody>
      </p:sp>
      <p:pic>
        <p:nvPicPr>
          <p:cNvPr id="30723" name="Picture 7"/>
          <p:cNvPicPr>
            <a:picLocks noGrp="1" noChangeAspect="1" noChangeArrowheads="1"/>
          </p:cNvPicPr>
          <p:nvPr>
            <p:ph sz="quarter" idx="2"/>
          </p:nvPr>
        </p:nvPicPr>
        <p:blipFill>
          <a:blip r:embed="rId2"/>
          <a:srcRect/>
          <a:stretch>
            <a:fillRect/>
          </a:stretch>
        </p:blipFill>
        <p:spPr>
          <a:xfrm>
            <a:off x="395288" y="2205038"/>
            <a:ext cx="3725862" cy="3079750"/>
          </a:xfrm>
        </p:spPr>
      </p:pic>
      <p:pic>
        <p:nvPicPr>
          <p:cNvPr id="30724" name="Picture 8"/>
          <p:cNvPicPr>
            <a:picLocks noGrp="1" noChangeAspect="1" noChangeArrowheads="1"/>
          </p:cNvPicPr>
          <p:nvPr>
            <p:ph sz="quarter" idx="1"/>
          </p:nvPr>
        </p:nvPicPr>
        <p:blipFill>
          <a:blip r:embed="rId3"/>
          <a:srcRect/>
          <a:stretch>
            <a:fillRect/>
          </a:stretch>
        </p:blipFill>
        <p:spPr>
          <a:xfrm>
            <a:off x="4643438" y="2205038"/>
            <a:ext cx="3752850" cy="2808287"/>
          </a:xfrm>
        </p:spPr>
      </p:pic>
      <p:sp>
        <p:nvSpPr>
          <p:cNvPr id="30725"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143E52BA-8130-4BE7-97B6-4AE415555EA1}" type="slidenum">
              <a:rPr lang="en-US" sz="900"/>
              <a:pPr/>
              <a:t>10</a:t>
            </a:fld>
            <a:endParaRPr lang="en-US" sz="9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t>CEASE &amp; CPA Observations – 2 –  A Less Quiet Day</a:t>
            </a:r>
          </a:p>
        </p:txBody>
      </p:sp>
      <p:pic>
        <p:nvPicPr>
          <p:cNvPr id="31746" name="Picture 6"/>
          <p:cNvPicPr>
            <a:picLocks noGrp="1" noChangeAspect="1" noChangeArrowheads="1"/>
          </p:cNvPicPr>
          <p:nvPr>
            <p:ph sz="half" idx="1"/>
          </p:nvPr>
        </p:nvPicPr>
        <p:blipFill>
          <a:blip r:embed="rId2"/>
          <a:srcRect/>
          <a:stretch>
            <a:fillRect/>
          </a:stretch>
        </p:blipFill>
        <p:spPr>
          <a:xfrm>
            <a:off x="152400" y="1143000"/>
            <a:ext cx="4305300" cy="4824413"/>
          </a:xfrm>
        </p:spPr>
      </p:pic>
      <p:pic>
        <p:nvPicPr>
          <p:cNvPr id="31747" name="Picture 7"/>
          <p:cNvPicPr>
            <a:picLocks noGrp="1" noChangeAspect="1" noChangeArrowheads="1"/>
          </p:cNvPicPr>
          <p:nvPr>
            <p:ph sz="half" idx="2"/>
          </p:nvPr>
        </p:nvPicPr>
        <p:blipFill>
          <a:blip r:embed="rId3"/>
          <a:srcRect/>
          <a:stretch>
            <a:fillRect/>
          </a:stretch>
        </p:blipFill>
        <p:spPr>
          <a:xfrm>
            <a:off x="4610100" y="1143000"/>
            <a:ext cx="4306888" cy="4968875"/>
          </a:xfrm>
        </p:spPr>
      </p:pic>
      <p:sp>
        <p:nvSpPr>
          <p:cNvPr id="31748"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5CB22919-232D-44C4-9B8B-693714C2669A}" type="slidenum">
              <a:rPr lang="en-US" sz="900"/>
              <a:pPr/>
              <a:t>11</a:t>
            </a:fld>
            <a:endParaRPr lang="en-US" sz="9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152400"/>
            <a:ext cx="8534400" cy="914400"/>
          </a:xfrm>
        </p:spPr>
        <p:txBody>
          <a:bodyPr/>
          <a:lstStyle/>
          <a:p>
            <a:r>
              <a:rPr lang="en-US" smtClean="0"/>
              <a:t>CEASE &amp; CPA Observations – 3 –  A Charging Event From Solar Cycle 23 Maximum</a:t>
            </a:r>
          </a:p>
        </p:txBody>
      </p:sp>
      <p:sp>
        <p:nvSpPr>
          <p:cNvPr id="32770" name="Rectangle 7"/>
          <p:cNvSpPr>
            <a:spLocks noGrp="1" noChangeArrowheads="1"/>
          </p:cNvSpPr>
          <p:nvPr>
            <p:ph type="body" sz="half" idx="1"/>
          </p:nvPr>
        </p:nvSpPr>
        <p:spPr>
          <a:xfrm>
            <a:off x="179388" y="1066800"/>
            <a:ext cx="8764587" cy="2016125"/>
          </a:xfrm>
        </p:spPr>
        <p:txBody>
          <a:bodyPr/>
          <a:lstStyle/>
          <a:p>
            <a:r>
              <a:rPr lang="en-US" smtClean="0"/>
              <a:t>Day 310, 6 Nov 2010. As reported by NOAA SWPC (then SEC) in the RSGA:</a:t>
            </a:r>
          </a:p>
          <a:p>
            <a:pPr lvl="1"/>
            <a:r>
              <a:rPr lang="en-US" sz="1400" smtClean="0"/>
              <a:t>‘The geomagnetic field was at unsettled to severe storm conditions. The full-halo coronal mass ejection (CME) from the 04 November event impacted the geomagnetic field at 06/0150 UTC………..Severe geomagnetic storming occurred between 06/0000 and 06/0600 UTC and 15 – 1800 UTC.’</a:t>
            </a:r>
          </a:p>
        </p:txBody>
      </p:sp>
      <p:pic>
        <p:nvPicPr>
          <p:cNvPr id="32771" name="Picture 8"/>
          <p:cNvPicPr>
            <a:picLocks noGrp="1" noChangeAspect="1" noChangeArrowheads="1"/>
          </p:cNvPicPr>
          <p:nvPr>
            <p:ph sz="half" idx="2"/>
          </p:nvPr>
        </p:nvPicPr>
        <p:blipFill>
          <a:blip r:embed="rId2"/>
          <a:srcRect/>
          <a:stretch>
            <a:fillRect/>
          </a:stretch>
        </p:blipFill>
        <p:spPr>
          <a:xfrm>
            <a:off x="468313" y="2667000"/>
            <a:ext cx="8424862" cy="3455988"/>
          </a:xfrm>
        </p:spPr>
      </p:pic>
      <p:sp>
        <p:nvSpPr>
          <p:cNvPr id="32772"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8EAEB642-B0F9-48DA-B84C-FDDFA089A2B8}" type="slidenum">
              <a:rPr lang="en-US" sz="900"/>
              <a:pPr/>
              <a:t>12</a:t>
            </a:fld>
            <a:endParaRPr lang="en-US" sz="9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Space Environment Sensors Hosted on Commercial Spacecraft</a:t>
            </a:r>
          </a:p>
        </p:txBody>
      </p:sp>
      <p:sp>
        <p:nvSpPr>
          <p:cNvPr id="33794" name="Rectangle 3"/>
          <p:cNvSpPr>
            <a:spLocks noGrp="1" noChangeArrowheads="1"/>
          </p:cNvSpPr>
          <p:nvPr>
            <p:ph type="body" idx="1"/>
          </p:nvPr>
        </p:nvSpPr>
        <p:spPr>
          <a:xfrm>
            <a:off x="179388" y="1412875"/>
            <a:ext cx="8764587" cy="4422775"/>
          </a:xfrm>
        </p:spPr>
        <p:txBody>
          <a:bodyPr/>
          <a:lstStyle/>
          <a:p>
            <a:pPr>
              <a:lnSpc>
                <a:spcPct val="90000"/>
              </a:lnSpc>
            </a:pPr>
            <a:r>
              <a:rPr lang="en-US" smtClean="0"/>
              <a:t>Modern Space Environment sensors are small, lightweight and have a very small power consumption</a:t>
            </a:r>
          </a:p>
          <a:p>
            <a:pPr>
              <a:lnSpc>
                <a:spcPct val="90000"/>
              </a:lnSpc>
            </a:pPr>
            <a:endParaRPr lang="en-US" smtClean="0"/>
          </a:p>
          <a:p>
            <a:pPr>
              <a:lnSpc>
                <a:spcPct val="90000"/>
              </a:lnSpc>
            </a:pPr>
            <a:r>
              <a:rPr lang="en-US" smtClean="0"/>
              <a:t>Such sensors – the best example is CEASE II – provide very useful environmental data to the spacecraft operator</a:t>
            </a:r>
          </a:p>
          <a:p>
            <a:pPr>
              <a:lnSpc>
                <a:spcPct val="90000"/>
              </a:lnSpc>
            </a:pPr>
            <a:endParaRPr lang="en-US" smtClean="0"/>
          </a:p>
          <a:p>
            <a:pPr>
              <a:lnSpc>
                <a:spcPct val="90000"/>
              </a:lnSpc>
            </a:pPr>
            <a:r>
              <a:rPr lang="en-US" smtClean="0"/>
              <a:t>The data provided by such sensors improves Situational Awareness and helps improve the robustness of Spacecraft Operations</a:t>
            </a:r>
          </a:p>
          <a:p>
            <a:pPr>
              <a:lnSpc>
                <a:spcPct val="90000"/>
              </a:lnSpc>
            </a:pPr>
            <a:endParaRPr lang="en-US" smtClean="0"/>
          </a:p>
          <a:p>
            <a:pPr>
              <a:lnSpc>
                <a:spcPct val="90000"/>
              </a:lnSpc>
            </a:pPr>
            <a:r>
              <a:rPr lang="en-US" smtClean="0"/>
              <a:t>It is recommended that other operators host similar sensors</a:t>
            </a:r>
          </a:p>
          <a:p>
            <a:pPr>
              <a:lnSpc>
                <a:spcPct val="90000"/>
              </a:lnSpc>
            </a:pPr>
            <a:endParaRPr lang="en-US" smtClean="0"/>
          </a:p>
          <a:p>
            <a:pPr>
              <a:lnSpc>
                <a:spcPct val="90000"/>
              </a:lnSpc>
            </a:pPr>
            <a:r>
              <a:rPr lang="en-US" smtClean="0"/>
              <a:t>Data sharing protocols should be developed to allow transfer of Space Environment data between operators</a:t>
            </a:r>
          </a:p>
          <a:p>
            <a:pPr>
              <a:lnSpc>
                <a:spcPct val="90000"/>
              </a:lnSpc>
            </a:pPr>
            <a:endParaRPr lang="en-US" smtClean="0"/>
          </a:p>
        </p:txBody>
      </p:sp>
      <p:sp>
        <p:nvSpPr>
          <p:cNvPr id="33795"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74A0DC03-A65E-4B0F-8E67-FCA9440EDFB5}" type="slidenum">
              <a:rPr lang="en-US" sz="900"/>
              <a:pPr/>
              <a:t>13</a:t>
            </a:fld>
            <a:endParaRPr lang="en-US" sz="9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Availability of Data from Space Environment Sensors</a:t>
            </a:r>
          </a:p>
        </p:txBody>
      </p:sp>
      <p:sp>
        <p:nvSpPr>
          <p:cNvPr id="34818" name="Rectangle 3"/>
          <p:cNvSpPr>
            <a:spLocks noGrp="1" noChangeArrowheads="1"/>
          </p:cNvSpPr>
          <p:nvPr>
            <p:ph type="body" idx="1"/>
          </p:nvPr>
        </p:nvSpPr>
        <p:spPr>
          <a:xfrm>
            <a:off x="457200" y="1295400"/>
            <a:ext cx="8229600" cy="4464050"/>
          </a:xfrm>
        </p:spPr>
        <p:txBody>
          <a:bodyPr/>
          <a:lstStyle/>
          <a:p>
            <a:pPr>
              <a:lnSpc>
                <a:spcPct val="90000"/>
              </a:lnSpc>
            </a:pPr>
            <a:r>
              <a:rPr lang="en-US" sz="1800" smtClean="0"/>
              <a:t>Data from Space Environment Sensors is critical to robust Spacecraft Operations</a:t>
            </a:r>
          </a:p>
          <a:p>
            <a:pPr>
              <a:lnSpc>
                <a:spcPct val="90000"/>
              </a:lnSpc>
            </a:pPr>
            <a:endParaRPr lang="en-US" sz="1800" smtClean="0"/>
          </a:p>
          <a:p>
            <a:pPr>
              <a:lnSpc>
                <a:spcPct val="90000"/>
              </a:lnSpc>
            </a:pPr>
            <a:r>
              <a:rPr lang="en-US" sz="1800" smtClean="0"/>
              <a:t>The prime sources are the operational GOES satellites GOES – 13 &amp; 15</a:t>
            </a:r>
          </a:p>
          <a:p>
            <a:pPr>
              <a:lnSpc>
                <a:spcPct val="90000"/>
              </a:lnSpc>
            </a:pPr>
            <a:endParaRPr lang="en-US" sz="1600" smtClean="0"/>
          </a:p>
          <a:p>
            <a:pPr>
              <a:lnSpc>
                <a:spcPct val="90000"/>
              </a:lnSpc>
            </a:pPr>
            <a:r>
              <a:rPr lang="en-US" sz="1800" smtClean="0"/>
              <a:t>LANL (Los Alamos National Laboratory) SOPA / MPA</a:t>
            </a:r>
          </a:p>
          <a:p>
            <a:pPr lvl="1">
              <a:lnSpc>
                <a:spcPct val="90000"/>
              </a:lnSpc>
            </a:pPr>
            <a:r>
              <a:rPr lang="en-US" sz="1800" smtClean="0"/>
              <a:t>Was very useful</a:t>
            </a:r>
          </a:p>
          <a:p>
            <a:pPr lvl="1">
              <a:lnSpc>
                <a:spcPct val="90000"/>
              </a:lnSpc>
            </a:pPr>
            <a:r>
              <a:rPr lang="en-US" sz="1800" smtClean="0"/>
              <a:t>MPA – low energy electron channels - very useful for Surface Charging Effects</a:t>
            </a:r>
          </a:p>
          <a:p>
            <a:pPr lvl="1">
              <a:lnSpc>
                <a:spcPct val="90000"/>
              </a:lnSpc>
            </a:pPr>
            <a:r>
              <a:rPr lang="en-US" sz="1800" smtClean="0"/>
              <a:t>Since Feb 2008, LANL data has not been available to non - US Govt agencies</a:t>
            </a:r>
          </a:p>
          <a:p>
            <a:pPr lvl="1">
              <a:lnSpc>
                <a:spcPct val="90000"/>
              </a:lnSpc>
            </a:pPr>
            <a:endParaRPr lang="en-US" sz="1800" smtClean="0"/>
          </a:p>
          <a:p>
            <a:pPr>
              <a:lnSpc>
                <a:spcPct val="90000"/>
              </a:lnSpc>
            </a:pPr>
            <a:r>
              <a:rPr lang="en-US" sz="1800" smtClean="0"/>
              <a:t>Long term, assured access to particle sensor data is a concern – we need more sensor assets in orbit </a:t>
            </a:r>
          </a:p>
          <a:p>
            <a:pPr>
              <a:lnSpc>
                <a:spcPct val="90000"/>
              </a:lnSpc>
            </a:pPr>
            <a:endParaRPr lang="en-US" sz="1800" smtClean="0"/>
          </a:p>
          <a:p>
            <a:pPr>
              <a:lnSpc>
                <a:spcPct val="90000"/>
              </a:lnSpc>
            </a:pPr>
            <a:r>
              <a:rPr lang="en-US" sz="1800" smtClean="0"/>
              <a:t>Space Environment Sensors are ideal for hosting on commercial telecom satellites</a:t>
            </a:r>
          </a:p>
        </p:txBody>
      </p:sp>
      <p:sp>
        <p:nvSpPr>
          <p:cNvPr id="34819"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998579E8-788A-4E69-8A7D-E7DEB2D806CF}" type="slidenum">
              <a:rPr lang="en-US" sz="900"/>
              <a:pPr/>
              <a:t>14</a:t>
            </a:fld>
            <a:endParaRPr lang="en-US" sz="9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250825" y="260350"/>
            <a:ext cx="8534400" cy="914400"/>
          </a:xfrm>
        </p:spPr>
        <p:txBody>
          <a:bodyPr/>
          <a:lstStyle/>
          <a:p>
            <a:r>
              <a:rPr lang="en-US" smtClean="0"/>
              <a:t>What DOES the Future Have in Store for us?</a:t>
            </a:r>
          </a:p>
        </p:txBody>
      </p:sp>
      <p:sp>
        <p:nvSpPr>
          <p:cNvPr id="35842" name="Rectangle 3"/>
          <p:cNvSpPr>
            <a:spLocks noGrp="1" noChangeArrowheads="1"/>
          </p:cNvSpPr>
          <p:nvPr>
            <p:ph type="body" sz="half" idx="4294967295"/>
          </p:nvPr>
        </p:nvSpPr>
        <p:spPr>
          <a:xfrm>
            <a:off x="379413" y="1412875"/>
            <a:ext cx="8764587" cy="1295400"/>
          </a:xfrm>
        </p:spPr>
        <p:txBody>
          <a:bodyPr/>
          <a:lstStyle/>
          <a:p>
            <a:pPr>
              <a:lnSpc>
                <a:spcPct val="90000"/>
              </a:lnSpc>
            </a:pPr>
            <a:r>
              <a:rPr lang="en-US" sz="1800" smtClean="0"/>
              <a:t>The Space Environment has been very benign for quite some time now</a:t>
            </a:r>
          </a:p>
          <a:p>
            <a:pPr>
              <a:lnSpc>
                <a:spcPct val="90000"/>
              </a:lnSpc>
            </a:pPr>
            <a:r>
              <a:rPr lang="en-US" sz="1800" smtClean="0"/>
              <a:t>Last significant Proton Events of Solar Cycle 23 were in December 2006</a:t>
            </a:r>
          </a:p>
          <a:p>
            <a:pPr>
              <a:lnSpc>
                <a:spcPct val="90000"/>
              </a:lnSpc>
            </a:pPr>
            <a:r>
              <a:rPr lang="en-US" sz="1800" smtClean="0"/>
              <a:t>First Proton Event of Solar Cycle 24 was in August 2010, most significant event so far was 7 June 2011 (albeit still a very minor event)</a:t>
            </a:r>
          </a:p>
          <a:p>
            <a:pPr>
              <a:lnSpc>
                <a:spcPct val="90000"/>
              </a:lnSpc>
            </a:pPr>
            <a:endParaRPr lang="en-US" sz="1800" smtClean="0"/>
          </a:p>
        </p:txBody>
      </p:sp>
      <p:pic>
        <p:nvPicPr>
          <p:cNvPr id="35843" name="Picture 7"/>
          <p:cNvPicPr>
            <a:picLocks noGrp="1" noChangeAspect="1" noChangeArrowheads="1"/>
          </p:cNvPicPr>
          <p:nvPr>
            <p:ph sz="quarter" idx="4294967295"/>
          </p:nvPr>
        </p:nvPicPr>
        <p:blipFill>
          <a:blip r:embed="rId2"/>
          <a:srcRect/>
          <a:stretch>
            <a:fillRect/>
          </a:stretch>
        </p:blipFill>
        <p:spPr>
          <a:xfrm>
            <a:off x="250825" y="2565400"/>
            <a:ext cx="4305300" cy="3600450"/>
          </a:xfrm>
        </p:spPr>
      </p:pic>
      <p:pic>
        <p:nvPicPr>
          <p:cNvPr id="35844" name="Picture 11"/>
          <p:cNvPicPr>
            <a:picLocks noGrp="1" noChangeAspect="1" noChangeArrowheads="1"/>
          </p:cNvPicPr>
          <p:nvPr>
            <p:ph sz="quarter" idx="4294967295"/>
          </p:nvPr>
        </p:nvPicPr>
        <p:blipFill>
          <a:blip r:embed="rId3"/>
          <a:srcRect/>
          <a:stretch>
            <a:fillRect/>
          </a:stretch>
        </p:blipFill>
        <p:spPr>
          <a:xfrm>
            <a:off x="4643438" y="2565400"/>
            <a:ext cx="4306887" cy="3600450"/>
          </a:xfrm>
        </p:spPr>
      </p:pic>
      <p:sp>
        <p:nvSpPr>
          <p:cNvPr id="35845"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6360F476-F02C-4FCB-A025-DE0D9D12F741}" type="slidenum">
              <a:rPr lang="en-US" sz="900"/>
              <a:pPr/>
              <a:t>15</a:t>
            </a:fld>
            <a:endParaRPr lang="en-US" sz="9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Any Questions?</a:t>
            </a:r>
          </a:p>
        </p:txBody>
      </p:sp>
      <p:sp>
        <p:nvSpPr>
          <p:cNvPr id="36866" name="Rectangle 3"/>
          <p:cNvSpPr>
            <a:spLocks noGrp="1" noChangeArrowheads="1"/>
          </p:cNvSpPr>
          <p:nvPr>
            <p:ph type="body" idx="1"/>
          </p:nvPr>
        </p:nvSpPr>
        <p:spPr/>
        <p:txBody>
          <a:bodyPr/>
          <a:lstStyle/>
          <a:p>
            <a:r>
              <a:rPr lang="en-US" smtClean="0"/>
              <a:t>Dave Pitchford</a:t>
            </a:r>
          </a:p>
          <a:p>
            <a:pPr lvl="1"/>
            <a:r>
              <a:rPr lang="en-US" smtClean="0"/>
              <a:t>Dave.pitchford@ses.com</a:t>
            </a:r>
          </a:p>
          <a:p>
            <a:endParaRPr lang="en-US" smtClean="0"/>
          </a:p>
          <a:p>
            <a:r>
              <a:rPr lang="en-US" smtClean="0"/>
              <a:t>Tim Deaver</a:t>
            </a:r>
          </a:p>
          <a:p>
            <a:pPr lvl="1"/>
            <a:r>
              <a:rPr lang="en-US" smtClean="0"/>
              <a:t>Timothy.deaver@ses-usg.com</a:t>
            </a:r>
          </a:p>
        </p:txBody>
      </p:sp>
      <p:sp>
        <p:nvSpPr>
          <p:cNvPr id="36867"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177CED51-4C71-4F67-9919-6950C53BE865}" type="slidenum">
              <a:rPr lang="en-US" sz="900"/>
              <a:pPr/>
              <a:t>16</a:t>
            </a:fld>
            <a:endParaRPr lang="en-US" sz="9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A Day Without Space</a:t>
            </a:r>
          </a:p>
        </p:txBody>
      </p:sp>
      <p:sp>
        <p:nvSpPr>
          <p:cNvPr id="19458" name="Content Placeholder 2"/>
          <p:cNvSpPr>
            <a:spLocks noGrp="1"/>
          </p:cNvSpPr>
          <p:nvPr>
            <p:ph idx="1"/>
          </p:nvPr>
        </p:nvSpPr>
        <p:spPr/>
        <p:txBody>
          <a:bodyPr/>
          <a:lstStyle/>
          <a:p>
            <a:r>
              <a:rPr lang="en-US" smtClean="0"/>
              <a:t>Most pagers, phones, personal data devices, radios and televisions would become silent</a:t>
            </a:r>
          </a:p>
          <a:p>
            <a:r>
              <a:rPr lang="en-US" smtClean="0"/>
              <a:t>All services leveraging GPS for precise location and navigation would have to come up with another means to determine their exact location</a:t>
            </a:r>
          </a:p>
          <a:p>
            <a:r>
              <a:rPr lang="en-US" smtClean="0"/>
              <a:t>Forecasters would not have access to satellite photos of current weather conditions</a:t>
            </a:r>
          </a:p>
          <a:p>
            <a:r>
              <a:rPr lang="en-US" smtClean="0"/>
              <a:t>Disaster Preparedness agencies wouldn’t have current satellite images</a:t>
            </a:r>
          </a:p>
          <a:p>
            <a:r>
              <a:rPr lang="en-US" smtClean="0"/>
              <a:t>and the list goes on</a:t>
            </a:r>
          </a:p>
        </p:txBody>
      </p:sp>
      <p:sp>
        <p:nvSpPr>
          <p:cNvPr id="19459"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9C0A5454-190E-41C6-8AD2-CEAD358969FD}" type="slidenum">
              <a:rPr lang="en-US" sz="900"/>
              <a:pPr/>
              <a:t>2</a:t>
            </a:fld>
            <a:endParaRPr lang="en-US" sz="9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50825" y="260350"/>
            <a:ext cx="8534400" cy="914400"/>
          </a:xfrm>
        </p:spPr>
        <p:txBody>
          <a:bodyPr/>
          <a:lstStyle/>
          <a:p>
            <a:r>
              <a:rPr lang="en-US" smtClean="0"/>
              <a:t>Outline</a:t>
            </a:r>
          </a:p>
        </p:txBody>
      </p:sp>
      <p:sp>
        <p:nvSpPr>
          <p:cNvPr id="21506" name="Rectangle 3"/>
          <p:cNvSpPr>
            <a:spLocks noGrp="1" noChangeArrowheads="1"/>
          </p:cNvSpPr>
          <p:nvPr>
            <p:ph type="body" idx="1"/>
          </p:nvPr>
        </p:nvSpPr>
        <p:spPr>
          <a:xfrm>
            <a:off x="150813" y="1268413"/>
            <a:ext cx="8764587" cy="4598987"/>
          </a:xfrm>
        </p:spPr>
        <p:txBody>
          <a:bodyPr/>
          <a:lstStyle/>
          <a:p>
            <a:pPr lvl="1">
              <a:lnSpc>
                <a:spcPct val="80000"/>
              </a:lnSpc>
              <a:buFontTx/>
              <a:buNone/>
            </a:pPr>
            <a:endParaRPr lang="en-US" smtClean="0"/>
          </a:p>
          <a:p>
            <a:pPr>
              <a:lnSpc>
                <a:spcPct val="80000"/>
              </a:lnSpc>
            </a:pPr>
            <a:r>
              <a:rPr lang="en-US" smtClean="0"/>
              <a:t>The Effects of the Space Environment on Communications Satellites</a:t>
            </a:r>
          </a:p>
          <a:p>
            <a:pPr lvl="1">
              <a:lnSpc>
                <a:spcPct val="80000"/>
              </a:lnSpc>
            </a:pPr>
            <a:endParaRPr lang="en-US" smtClean="0"/>
          </a:p>
          <a:p>
            <a:pPr>
              <a:lnSpc>
                <a:spcPct val="80000"/>
              </a:lnSpc>
            </a:pPr>
            <a:r>
              <a:rPr lang="en-US" smtClean="0"/>
              <a:t>Examples of Space Environmental Effects – Halloween Geomagnetic Storms Oct / Nov 2003</a:t>
            </a:r>
          </a:p>
          <a:p>
            <a:pPr lvl="1">
              <a:lnSpc>
                <a:spcPct val="80000"/>
              </a:lnSpc>
              <a:buFontTx/>
              <a:buNone/>
            </a:pPr>
            <a:endParaRPr lang="en-US" smtClean="0"/>
          </a:p>
          <a:p>
            <a:pPr>
              <a:lnSpc>
                <a:spcPct val="80000"/>
              </a:lnSpc>
            </a:pPr>
            <a:r>
              <a:rPr lang="en-US" smtClean="0"/>
              <a:t>Space Environment Sensors on SES Operated Spacecraft: CEASE II and CPA</a:t>
            </a:r>
          </a:p>
          <a:p>
            <a:pPr>
              <a:lnSpc>
                <a:spcPct val="80000"/>
              </a:lnSpc>
            </a:pPr>
            <a:endParaRPr lang="en-US" smtClean="0"/>
          </a:p>
          <a:p>
            <a:pPr>
              <a:lnSpc>
                <a:spcPct val="80000"/>
              </a:lnSpc>
            </a:pPr>
            <a:r>
              <a:rPr lang="en-US" smtClean="0"/>
              <a:t>Space Environment Sensors as hosted payloads</a:t>
            </a:r>
          </a:p>
          <a:p>
            <a:pPr>
              <a:lnSpc>
                <a:spcPct val="80000"/>
              </a:lnSpc>
            </a:pPr>
            <a:endParaRPr lang="en-US" smtClean="0"/>
          </a:p>
          <a:p>
            <a:pPr>
              <a:lnSpc>
                <a:spcPct val="80000"/>
              </a:lnSpc>
            </a:pPr>
            <a:r>
              <a:rPr lang="en-US" smtClean="0"/>
              <a:t>Availability of Data from Space Environment Sensors</a:t>
            </a:r>
          </a:p>
          <a:p>
            <a:pPr>
              <a:lnSpc>
                <a:spcPct val="80000"/>
              </a:lnSpc>
            </a:pPr>
            <a:endParaRPr lang="en-US" smtClean="0"/>
          </a:p>
          <a:p>
            <a:pPr>
              <a:lnSpc>
                <a:spcPct val="80000"/>
              </a:lnSpc>
            </a:pPr>
            <a:r>
              <a:rPr lang="en-US" smtClean="0"/>
              <a:t>What DOES the Future Have in Store for us?</a:t>
            </a:r>
          </a:p>
          <a:p>
            <a:pPr>
              <a:lnSpc>
                <a:spcPct val="80000"/>
              </a:lnSpc>
              <a:buFont typeface="Wingdings 3" pitchFamily="18" charset="2"/>
              <a:buNone/>
            </a:pPr>
            <a:endParaRPr lang="en-US" smtClean="0"/>
          </a:p>
          <a:p>
            <a:pPr>
              <a:lnSpc>
                <a:spcPct val="80000"/>
              </a:lnSpc>
              <a:buFont typeface="Wingdings 3" pitchFamily="18" charset="2"/>
              <a:buNone/>
            </a:pPr>
            <a:endParaRPr lang="en-US" smtClean="0"/>
          </a:p>
        </p:txBody>
      </p:sp>
      <p:sp>
        <p:nvSpPr>
          <p:cNvPr id="21507"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545D42E5-1ECD-4A72-9656-2F2F46F18E19}" type="slidenum">
              <a:rPr lang="en-US" sz="900"/>
              <a:pPr/>
              <a:t>3</a:t>
            </a:fld>
            <a:endParaRPr lang="en-US" sz="9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Effects of the Space Environment on Communications Satellites</a:t>
            </a:r>
          </a:p>
        </p:txBody>
      </p:sp>
      <p:sp>
        <p:nvSpPr>
          <p:cNvPr id="23554" name="Rectangle 3"/>
          <p:cNvSpPr>
            <a:spLocks noGrp="1" noChangeArrowheads="1"/>
          </p:cNvSpPr>
          <p:nvPr>
            <p:ph type="body" idx="1"/>
          </p:nvPr>
        </p:nvSpPr>
        <p:spPr>
          <a:xfrm>
            <a:off x="457200" y="1860550"/>
            <a:ext cx="8229600" cy="4464050"/>
          </a:xfrm>
        </p:spPr>
        <p:txBody>
          <a:bodyPr/>
          <a:lstStyle/>
          <a:p>
            <a:r>
              <a:rPr lang="en-US" smtClean="0"/>
              <a:t>Degradation of solar arrays</a:t>
            </a:r>
          </a:p>
          <a:p>
            <a:r>
              <a:rPr lang="en-US" smtClean="0"/>
              <a:t>Spurious events not affecting commercial services (telemetry state changes, uncommanded equipment turnoff)</a:t>
            </a:r>
          </a:p>
          <a:p>
            <a:r>
              <a:rPr lang="en-US" smtClean="0"/>
              <a:t>Spurious events affecting commercial services (e.g. amplifier Spurious Turnoff)</a:t>
            </a:r>
          </a:p>
          <a:p>
            <a:r>
              <a:rPr lang="en-US" smtClean="0"/>
              <a:t>Solar array circuit failure</a:t>
            </a:r>
          </a:p>
          <a:p>
            <a:r>
              <a:rPr lang="en-US" smtClean="0"/>
              <a:t>Earth / Star Sensor noise</a:t>
            </a:r>
          </a:p>
          <a:p>
            <a:r>
              <a:rPr lang="en-US" smtClean="0"/>
              <a:t>Attitude disturbances</a:t>
            </a:r>
          </a:p>
          <a:p>
            <a:r>
              <a:rPr lang="en-US" smtClean="0"/>
              <a:t>Etc.</a:t>
            </a:r>
          </a:p>
          <a:p>
            <a:endParaRPr lang="en-US" smtClean="0"/>
          </a:p>
        </p:txBody>
      </p:sp>
      <p:sp>
        <p:nvSpPr>
          <p:cNvPr id="23555" name="Rectangle 1"/>
          <p:cNvSpPr>
            <a:spLocks noChangeArrowheads="1"/>
          </p:cNvSpPr>
          <p:nvPr/>
        </p:nvSpPr>
        <p:spPr bwMode="auto">
          <a:xfrm>
            <a:off x="381000" y="1276350"/>
            <a:ext cx="8001000" cy="400050"/>
          </a:xfrm>
          <a:prstGeom prst="rect">
            <a:avLst/>
          </a:prstGeom>
          <a:noFill/>
          <a:ln w="9525">
            <a:noFill/>
            <a:miter lim="800000"/>
            <a:headEnd/>
            <a:tailEnd/>
          </a:ln>
        </p:spPr>
        <p:txBody>
          <a:bodyPr>
            <a:spAutoFit/>
          </a:bodyPr>
          <a:lstStyle/>
          <a:p>
            <a:pPr algn="ctr"/>
            <a:r>
              <a:rPr lang="en-US" sz="2000"/>
              <a:t>Spacecraft ‘Anomalies’ = non-nominal behavior or performance</a:t>
            </a:r>
          </a:p>
        </p:txBody>
      </p:sp>
      <p:sp>
        <p:nvSpPr>
          <p:cNvPr id="23556"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6FD4BA09-95C7-4390-A7FC-2A97864FE8CC}" type="slidenum">
              <a:rPr lang="en-US" sz="900"/>
              <a:pPr/>
              <a:t>4</a:t>
            </a:fld>
            <a:endParaRPr lang="en-US" sz="9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smtClean="0"/>
              <a:t>Cause of Space Environment Related Anomalies</a:t>
            </a:r>
          </a:p>
        </p:txBody>
      </p:sp>
      <p:sp>
        <p:nvSpPr>
          <p:cNvPr id="24578" name="Rectangle 3"/>
          <p:cNvSpPr>
            <a:spLocks noGrp="1" noChangeArrowheads="1"/>
          </p:cNvSpPr>
          <p:nvPr>
            <p:ph type="body" idx="1"/>
          </p:nvPr>
        </p:nvSpPr>
        <p:spPr>
          <a:xfrm>
            <a:off x="457200" y="1295400"/>
            <a:ext cx="8229600" cy="4464050"/>
          </a:xfrm>
        </p:spPr>
        <p:txBody>
          <a:bodyPr/>
          <a:lstStyle/>
          <a:p>
            <a:r>
              <a:rPr lang="en-US" smtClean="0"/>
              <a:t>Solar array degradation – high energy protons / electrons;</a:t>
            </a:r>
          </a:p>
          <a:p>
            <a:r>
              <a:rPr lang="en-US" smtClean="0"/>
              <a:t>Spurious events</a:t>
            </a:r>
          </a:p>
          <a:p>
            <a:pPr lvl="1"/>
            <a:r>
              <a:rPr lang="en-US" smtClean="0"/>
              <a:t>Surface charging – low energy electrons</a:t>
            </a:r>
          </a:p>
          <a:p>
            <a:pPr lvl="1"/>
            <a:r>
              <a:rPr lang="en-US" smtClean="0"/>
              <a:t>Deep Dielectric / Internal Charging – high energy (&gt;2MeV?) electrons</a:t>
            </a:r>
          </a:p>
          <a:p>
            <a:pPr lvl="1"/>
            <a:r>
              <a:rPr lang="en-US" smtClean="0"/>
              <a:t>Single Event effects – high energy protons / heavy ions</a:t>
            </a:r>
          </a:p>
          <a:p>
            <a:r>
              <a:rPr lang="en-US" smtClean="0"/>
              <a:t>Solar array circuit failures – surface charging / ESD, interaction with thruster plumes?</a:t>
            </a:r>
          </a:p>
          <a:p>
            <a:r>
              <a:rPr lang="en-US" smtClean="0"/>
              <a:t>Sensor noise – high energy protons</a:t>
            </a:r>
          </a:p>
          <a:p>
            <a:r>
              <a:rPr lang="en-US" smtClean="0"/>
              <a:t>Attitude disturbances</a:t>
            </a:r>
          </a:p>
          <a:p>
            <a:pPr lvl="1"/>
            <a:r>
              <a:rPr lang="en-US" smtClean="0"/>
              <a:t>Plasma ejection during solar array ESD</a:t>
            </a:r>
          </a:p>
          <a:p>
            <a:pPr lvl="1"/>
            <a:r>
              <a:rPr lang="en-US" smtClean="0"/>
              <a:t>Geomagnetic field disturbances (spacecraft with magtorquers)</a:t>
            </a:r>
          </a:p>
          <a:p>
            <a:pPr lvl="1"/>
            <a:endParaRPr lang="en-US" smtClean="0"/>
          </a:p>
          <a:p>
            <a:pPr>
              <a:buFontTx/>
              <a:buNone/>
            </a:pPr>
            <a:endParaRPr lang="en-US" smtClean="0"/>
          </a:p>
        </p:txBody>
      </p:sp>
      <p:sp>
        <p:nvSpPr>
          <p:cNvPr id="24579"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516FD112-35F4-44CD-AFAA-DDF74F53983D}" type="slidenum">
              <a:rPr lang="en-US" sz="900"/>
              <a:pPr/>
              <a:t>5</a:t>
            </a:fld>
            <a:endParaRPr lang="en-US" sz="9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Spacecraft Anomalies – Annoyances, Often  Easy to Overcome….However…..</a:t>
            </a:r>
          </a:p>
        </p:txBody>
      </p:sp>
      <p:sp>
        <p:nvSpPr>
          <p:cNvPr id="25602" name="Content Placeholder 2"/>
          <p:cNvSpPr>
            <a:spLocks noGrp="1"/>
          </p:cNvSpPr>
          <p:nvPr>
            <p:ph idx="1"/>
          </p:nvPr>
        </p:nvSpPr>
        <p:spPr>
          <a:xfrm>
            <a:off x="457200" y="1447800"/>
            <a:ext cx="8229600" cy="4464050"/>
          </a:xfrm>
        </p:spPr>
        <p:txBody>
          <a:bodyPr/>
          <a:lstStyle/>
          <a:p>
            <a:r>
              <a:rPr lang="en-US" smtClean="0"/>
              <a:t>Most Spacecraft Anomalies caused by the Space Environment are:</a:t>
            </a:r>
          </a:p>
          <a:p>
            <a:pPr lvl="1"/>
            <a:r>
              <a:rPr lang="en-US" smtClean="0"/>
              <a:t>An annoyance</a:t>
            </a:r>
          </a:p>
          <a:p>
            <a:pPr lvl="1"/>
            <a:r>
              <a:rPr lang="en-US" smtClean="0"/>
              <a:t>Easily mitigated by careful spacecraft design (redundancy, sufficient design margin, signal filtering) and robust operations (highly trained, experienced and vigilant operations staff)</a:t>
            </a:r>
          </a:p>
          <a:p>
            <a:r>
              <a:rPr lang="en-US" smtClean="0"/>
              <a:t>But more significant anomalies and failures do occur, such as, but not limited to</a:t>
            </a:r>
          </a:p>
          <a:p>
            <a:pPr lvl="1"/>
            <a:r>
              <a:rPr lang="en-US" smtClean="0"/>
              <a:t>Anik E1 &amp; E2, 20 Jan 1994 (spacecraft eventually recovered to operation);</a:t>
            </a:r>
          </a:p>
          <a:p>
            <a:pPr lvl="1"/>
            <a:r>
              <a:rPr lang="en-US" smtClean="0"/>
              <a:t>Telstar 401, 11 Jan 1997</a:t>
            </a:r>
          </a:p>
          <a:p>
            <a:pPr lvl="1"/>
            <a:r>
              <a:rPr lang="en-US" smtClean="0"/>
              <a:t>Galaxy 15, Easter 2010 (spacecraft eventually recovered to operation)</a:t>
            </a:r>
          </a:p>
        </p:txBody>
      </p:sp>
      <p:sp>
        <p:nvSpPr>
          <p:cNvPr id="25603"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B7D789CC-407B-4FBD-A783-D2F9146824DB}" type="slidenum">
              <a:rPr lang="en-US" sz="900"/>
              <a:pPr/>
              <a:t>6</a:t>
            </a:fld>
            <a:endParaRPr lang="en-US" sz="9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50825" y="260350"/>
            <a:ext cx="8534400" cy="914400"/>
          </a:xfrm>
        </p:spPr>
        <p:txBody>
          <a:bodyPr/>
          <a:lstStyle/>
          <a:p>
            <a:r>
              <a:rPr lang="en-US" smtClean="0"/>
              <a:t>Halloween Geomagnetic Storms Oct / Nov 2003</a:t>
            </a:r>
          </a:p>
        </p:txBody>
      </p:sp>
      <p:pic>
        <p:nvPicPr>
          <p:cNvPr id="26626" name="Picture 4"/>
          <p:cNvPicPr>
            <a:picLocks noGrp="1" noChangeAspect="1" noChangeArrowheads="1"/>
          </p:cNvPicPr>
          <p:nvPr>
            <p:ph sz="half" idx="1"/>
          </p:nvPr>
        </p:nvPicPr>
        <p:blipFill>
          <a:blip r:embed="rId2"/>
          <a:srcRect/>
          <a:stretch>
            <a:fillRect/>
          </a:stretch>
        </p:blipFill>
        <p:spPr>
          <a:xfrm>
            <a:off x="179388" y="1341438"/>
            <a:ext cx="4305300" cy="4967287"/>
          </a:xfrm>
        </p:spPr>
      </p:pic>
      <p:pic>
        <p:nvPicPr>
          <p:cNvPr id="26627" name="Picture 4"/>
          <p:cNvPicPr>
            <a:picLocks noGrp="1" noChangeAspect="1" noChangeArrowheads="1"/>
          </p:cNvPicPr>
          <p:nvPr>
            <p:ph sz="half" idx="4294967295"/>
          </p:nvPr>
        </p:nvPicPr>
        <p:blipFill>
          <a:blip r:embed="rId3"/>
          <a:srcRect/>
          <a:stretch>
            <a:fillRect/>
          </a:stretch>
        </p:blipFill>
        <p:spPr>
          <a:xfrm>
            <a:off x="4643438" y="1412875"/>
            <a:ext cx="4306887" cy="4824413"/>
          </a:xfrm>
        </p:spPr>
      </p:pic>
      <p:sp>
        <p:nvSpPr>
          <p:cNvPr id="26628"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D66C5C7A-5366-43F2-80DB-5E4349439E65}" type="slidenum">
              <a:rPr lang="en-US" sz="900"/>
              <a:pPr/>
              <a:t>7</a:t>
            </a:fld>
            <a:endParaRPr lang="en-US" sz="900"/>
          </a:p>
        </p:txBody>
      </p:sp>
      <p:pic>
        <p:nvPicPr>
          <p:cNvPr id="26629" name="Picture 16" descr="SES ENGINEERING_CMYK"/>
          <p:cNvPicPr>
            <a:picLocks noChangeAspect="1" noChangeArrowheads="1"/>
          </p:cNvPicPr>
          <p:nvPr/>
        </p:nvPicPr>
        <p:blipFill>
          <a:blip r:embed="rId4"/>
          <a:srcRect/>
          <a:stretch>
            <a:fillRect/>
          </a:stretch>
        </p:blipFill>
        <p:spPr bwMode="auto">
          <a:xfrm>
            <a:off x="3124200" y="6262688"/>
            <a:ext cx="2335213"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76200" y="152400"/>
            <a:ext cx="8534400" cy="914400"/>
          </a:xfrm>
        </p:spPr>
        <p:txBody>
          <a:bodyPr/>
          <a:lstStyle/>
          <a:p>
            <a:r>
              <a:rPr lang="en-US" smtClean="0"/>
              <a:t>Examples……Halloween Geomagnetic Storms Oct / Nov 2003 – Earth Sensor Noise</a:t>
            </a:r>
          </a:p>
        </p:txBody>
      </p:sp>
      <p:sp>
        <p:nvSpPr>
          <p:cNvPr id="27650" name="Rectangle 6"/>
          <p:cNvSpPr>
            <a:spLocks noChangeArrowheads="1"/>
          </p:cNvSpPr>
          <p:nvPr/>
        </p:nvSpPr>
        <p:spPr bwMode="auto">
          <a:xfrm>
            <a:off x="2411413" y="1196975"/>
            <a:ext cx="360362" cy="36036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1" name="Rectangle 7"/>
          <p:cNvSpPr>
            <a:spLocks noChangeArrowheads="1"/>
          </p:cNvSpPr>
          <p:nvPr/>
        </p:nvSpPr>
        <p:spPr bwMode="auto">
          <a:xfrm>
            <a:off x="1476375" y="5876925"/>
            <a:ext cx="6624638" cy="360363"/>
          </a:xfrm>
          <a:prstGeom prst="rect">
            <a:avLst/>
          </a:prstGeom>
          <a:solidFill>
            <a:schemeClr val="bg1"/>
          </a:solidFill>
          <a:ln w="9525">
            <a:noFill/>
            <a:miter lim="800000"/>
            <a:headEnd/>
            <a:tailEnd/>
          </a:ln>
        </p:spPr>
        <p:txBody>
          <a:bodyPr wrap="none" anchor="ctr"/>
          <a:lstStyle/>
          <a:p>
            <a:endParaRPr lang="en-US"/>
          </a:p>
        </p:txBody>
      </p:sp>
      <p:pic>
        <p:nvPicPr>
          <p:cNvPr id="27652" name="Picture 8"/>
          <p:cNvPicPr>
            <a:picLocks noGrp="1" noChangeAspect="1" noChangeArrowheads="1"/>
          </p:cNvPicPr>
          <p:nvPr>
            <p:ph/>
          </p:nvPr>
        </p:nvPicPr>
        <p:blipFill>
          <a:blip r:embed="rId2"/>
          <a:srcRect/>
          <a:stretch>
            <a:fillRect/>
          </a:stretch>
        </p:blipFill>
        <p:spPr>
          <a:xfrm>
            <a:off x="179388" y="1268413"/>
            <a:ext cx="8764587" cy="4973637"/>
          </a:xfrm>
        </p:spPr>
      </p:pic>
      <p:sp>
        <p:nvSpPr>
          <p:cNvPr id="27653"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A0797545-CBFC-4FA5-B33B-2780AACF56C2}" type="slidenum">
              <a:rPr lang="en-US" sz="900"/>
              <a:pPr/>
              <a:t>8</a:t>
            </a:fld>
            <a:endParaRPr lang="en-US" sz="900"/>
          </a:p>
        </p:txBody>
      </p:sp>
      <p:pic>
        <p:nvPicPr>
          <p:cNvPr id="27654" name="Picture 16" descr="SES ENGINEERING_CMYK"/>
          <p:cNvPicPr>
            <a:picLocks noChangeAspect="1" noChangeArrowheads="1"/>
          </p:cNvPicPr>
          <p:nvPr/>
        </p:nvPicPr>
        <p:blipFill>
          <a:blip r:embed="rId3"/>
          <a:srcRect/>
          <a:stretch>
            <a:fillRect/>
          </a:stretch>
        </p:blipFill>
        <p:spPr bwMode="auto">
          <a:xfrm>
            <a:off x="3124200" y="6262688"/>
            <a:ext cx="2335213" cy="23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z="2600" smtClean="0"/>
              <a:t>Space Environment Sensors on SES Operated Spacecraft : CEASE II and CPA</a:t>
            </a:r>
          </a:p>
        </p:txBody>
      </p:sp>
      <p:sp>
        <p:nvSpPr>
          <p:cNvPr id="28674" name="Rectangle 3"/>
          <p:cNvSpPr>
            <a:spLocks noGrp="1" noChangeArrowheads="1"/>
          </p:cNvSpPr>
          <p:nvPr>
            <p:ph type="body" idx="1"/>
          </p:nvPr>
        </p:nvSpPr>
        <p:spPr>
          <a:xfrm>
            <a:off x="457200" y="1219200"/>
            <a:ext cx="8229600" cy="4464050"/>
          </a:xfrm>
        </p:spPr>
        <p:txBody>
          <a:bodyPr/>
          <a:lstStyle/>
          <a:p>
            <a:r>
              <a:rPr lang="en-US" smtClean="0"/>
              <a:t>SES operates 44 satellites at geosynchronous orbit</a:t>
            </a:r>
          </a:p>
          <a:p>
            <a:r>
              <a:rPr lang="en-US" smtClean="0"/>
              <a:t>Three satellites carry small Space Environment Sensor Packages</a:t>
            </a:r>
          </a:p>
          <a:p>
            <a:pPr lvl="1"/>
            <a:r>
              <a:rPr lang="en-US" smtClean="0"/>
              <a:t>One CEASE II (Compact Environmental Anomaly Sensor) </a:t>
            </a:r>
          </a:p>
          <a:p>
            <a:pPr lvl="2"/>
            <a:r>
              <a:rPr lang="en-US" smtClean="0"/>
              <a:t>NSS-10 (38.5°W)</a:t>
            </a:r>
          </a:p>
          <a:p>
            <a:pPr lvl="1"/>
            <a:r>
              <a:rPr lang="en-US" smtClean="0"/>
              <a:t>Two CPA (Charge Plate Assembly) / Dosimeter packages </a:t>
            </a:r>
          </a:p>
          <a:p>
            <a:pPr lvl="2"/>
            <a:r>
              <a:rPr lang="en-US" smtClean="0"/>
              <a:t>NSS-806 (40.5°W), NSS-5 (20°W)</a:t>
            </a:r>
          </a:p>
          <a:p>
            <a:r>
              <a:rPr lang="en-US" smtClean="0"/>
              <a:t>The CEASE II  package consisting of 3 individual sensors</a:t>
            </a:r>
          </a:p>
          <a:p>
            <a:pPr lvl="1"/>
            <a:r>
              <a:rPr lang="en-US" smtClean="0"/>
              <a:t>Electro - Static Analyzer measuring low energy electrons</a:t>
            </a:r>
          </a:p>
          <a:p>
            <a:pPr lvl="1"/>
            <a:r>
              <a:rPr lang="en-US" smtClean="0"/>
              <a:t>Dosimeter package measuring overall radiation dose and dose rate</a:t>
            </a:r>
          </a:p>
          <a:p>
            <a:pPr lvl="1"/>
            <a:r>
              <a:rPr lang="en-US" smtClean="0"/>
              <a:t>Particle Telescope measuring higher energy protons and electrons</a:t>
            </a:r>
          </a:p>
          <a:p>
            <a:r>
              <a:rPr lang="en-US" smtClean="0"/>
              <a:t>The CPA measures the surface charging (voltage) built up on an insulated aluminum plate on the outside of the spacecraft</a:t>
            </a:r>
          </a:p>
          <a:p>
            <a:pPr>
              <a:buFontTx/>
              <a:buNone/>
            </a:pPr>
            <a:endParaRPr lang="en-US" smtClean="0"/>
          </a:p>
        </p:txBody>
      </p:sp>
      <p:sp>
        <p:nvSpPr>
          <p:cNvPr id="28675" name="Slide Number Placeholder 5"/>
          <p:cNvSpPr txBox="1">
            <a:spLocks noGrp="1"/>
          </p:cNvSpPr>
          <p:nvPr/>
        </p:nvSpPr>
        <p:spPr bwMode="auto">
          <a:xfrm>
            <a:off x="0" y="6381750"/>
            <a:ext cx="2133600" cy="476250"/>
          </a:xfrm>
          <a:prstGeom prst="rect">
            <a:avLst/>
          </a:prstGeom>
          <a:noFill/>
          <a:ln w="9525">
            <a:noFill/>
            <a:miter lim="800000"/>
            <a:headEnd/>
            <a:tailEnd/>
          </a:ln>
        </p:spPr>
        <p:txBody>
          <a:bodyPr/>
          <a:lstStyle/>
          <a:p>
            <a:endParaRPr lang="en-US" sz="1400"/>
          </a:p>
          <a:p>
            <a:r>
              <a:rPr lang="en-US" sz="900"/>
              <a:t>Page </a:t>
            </a:r>
            <a:fld id="{90A2D188-A02D-4444-9172-47DF50EB4C44}" type="slidenum">
              <a:rPr lang="en-US" sz="900"/>
              <a:pPr/>
              <a:t>9</a:t>
            </a:fld>
            <a:endParaRPr lang="en-US" sz="9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S WORLD SKIES USG External PPT Template">
  <a:themeElements>
    <a:clrScheme name="ppt_template_a 15">
      <a:dk1>
        <a:srgbClr val="002E44"/>
      </a:dk1>
      <a:lt1>
        <a:srgbClr val="FFFFFF"/>
      </a:lt1>
      <a:dk2>
        <a:srgbClr val="4CCED1"/>
      </a:dk2>
      <a:lt2>
        <a:srgbClr val="002034"/>
      </a:lt2>
      <a:accent1>
        <a:srgbClr val="002F47"/>
      </a:accent1>
      <a:accent2>
        <a:srgbClr val="FFC61E"/>
      </a:accent2>
      <a:accent3>
        <a:srgbClr val="FFFFFF"/>
      </a:accent3>
      <a:accent4>
        <a:srgbClr val="002639"/>
      </a:accent4>
      <a:accent5>
        <a:srgbClr val="AAADB1"/>
      </a:accent5>
      <a:accent6>
        <a:srgbClr val="E7B31A"/>
      </a:accent6>
      <a:hlink>
        <a:srgbClr val="8BB1C3"/>
      </a:hlink>
      <a:folHlink>
        <a:srgbClr val="ABC9D9"/>
      </a:folHlink>
    </a:clrScheme>
    <a:fontScheme name="SES World Ski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_template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_template_v1 13">
        <a:dk1>
          <a:srgbClr val="002E44"/>
        </a:dk1>
        <a:lt1>
          <a:srgbClr val="FFFFFF"/>
        </a:lt1>
        <a:dk2>
          <a:srgbClr val="FFC61E"/>
        </a:dk2>
        <a:lt2>
          <a:srgbClr val="002034"/>
        </a:lt2>
        <a:accent1>
          <a:srgbClr val="002F47"/>
        </a:accent1>
        <a:accent2>
          <a:srgbClr val="AA003B"/>
        </a:accent2>
        <a:accent3>
          <a:srgbClr val="FFFFFF"/>
        </a:accent3>
        <a:accent4>
          <a:srgbClr val="002639"/>
        </a:accent4>
        <a:accent5>
          <a:srgbClr val="AAADB1"/>
        </a:accent5>
        <a:accent6>
          <a:srgbClr val="9A0035"/>
        </a:accent6>
        <a:hlink>
          <a:srgbClr val="8BB1C3"/>
        </a:hlink>
        <a:folHlink>
          <a:srgbClr val="ABC9D9"/>
        </a:folHlink>
      </a:clrScheme>
      <a:clrMap bg1="lt1" tx1="dk1" bg2="lt2" tx2="dk2" accent1="accent1" accent2="accent2" accent3="accent3" accent4="accent4" accent5="accent5" accent6="accent6" hlink="hlink" folHlink="folHlink"/>
    </a:extraClrScheme>
    <a:extraClrScheme>
      <a:clrScheme name="ppt_template_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template_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template_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template_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template_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template_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template_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template_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template_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template_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template_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template_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t_template_a 13">
        <a:dk1>
          <a:srgbClr val="002E44"/>
        </a:dk1>
        <a:lt1>
          <a:srgbClr val="FFFFFF"/>
        </a:lt1>
        <a:dk2>
          <a:srgbClr val="FFC61E"/>
        </a:dk2>
        <a:lt2>
          <a:srgbClr val="002034"/>
        </a:lt2>
        <a:accent1>
          <a:srgbClr val="002F47"/>
        </a:accent1>
        <a:accent2>
          <a:srgbClr val="AA003B"/>
        </a:accent2>
        <a:accent3>
          <a:srgbClr val="FFFFFF"/>
        </a:accent3>
        <a:accent4>
          <a:srgbClr val="002639"/>
        </a:accent4>
        <a:accent5>
          <a:srgbClr val="AAADB1"/>
        </a:accent5>
        <a:accent6>
          <a:srgbClr val="9A0035"/>
        </a:accent6>
        <a:hlink>
          <a:srgbClr val="8BB1C3"/>
        </a:hlink>
        <a:folHlink>
          <a:srgbClr val="ABC9D9"/>
        </a:folHlink>
      </a:clrScheme>
      <a:clrMap bg1="lt1" tx1="dk1" bg2="lt2" tx2="dk2" accent1="accent1" accent2="accent2" accent3="accent3" accent4="accent4" accent5="accent5" accent6="accent6" hlink="hlink" folHlink="folHlink"/>
    </a:extraClrScheme>
    <a:extraClrScheme>
      <a:clrScheme name="ppt_template_a 14">
        <a:dk1>
          <a:srgbClr val="002E44"/>
        </a:dk1>
        <a:lt1>
          <a:srgbClr val="FFFFFF"/>
        </a:lt1>
        <a:dk2>
          <a:srgbClr val="4CCED1"/>
        </a:dk2>
        <a:lt2>
          <a:srgbClr val="002034"/>
        </a:lt2>
        <a:accent1>
          <a:srgbClr val="002F47"/>
        </a:accent1>
        <a:accent2>
          <a:srgbClr val="AA003B"/>
        </a:accent2>
        <a:accent3>
          <a:srgbClr val="FFFFFF"/>
        </a:accent3>
        <a:accent4>
          <a:srgbClr val="002639"/>
        </a:accent4>
        <a:accent5>
          <a:srgbClr val="AAADB1"/>
        </a:accent5>
        <a:accent6>
          <a:srgbClr val="9A0035"/>
        </a:accent6>
        <a:hlink>
          <a:srgbClr val="8BB1C3"/>
        </a:hlink>
        <a:folHlink>
          <a:srgbClr val="ABC9D9"/>
        </a:folHlink>
      </a:clrScheme>
      <a:clrMap bg1="lt1" tx1="dk1" bg2="lt2" tx2="dk2" accent1="accent1" accent2="accent2" accent3="accent3" accent4="accent4" accent5="accent5" accent6="accent6" hlink="hlink" folHlink="folHlink"/>
    </a:extraClrScheme>
    <a:extraClrScheme>
      <a:clrScheme name="ppt_template_a 15">
        <a:dk1>
          <a:srgbClr val="002E44"/>
        </a:dk1>
        <a:lt1>
          <a:srgbClr val="FFFFFF"/>
        </a:lt1>
        <a:dk2>
          <a:srgbClr val="4CCED1"/>
        </a:dk2>
        <a:lt2>
          <a:srgbClr val="002034"/>
        </a:lt2>
        <a:accent1>
          <a:srgbClr val="002F47"/>
        </a:accent1>
        <a:accent2>
          <a:srgbClr val="FFC61E"/>
        </a:accent2>
        <a:accent3>
          <a:srgbClr val="FFFFFF"/>
        </a:accent3>
        <a:accent4>
          <a:srgbClr val="002639"/>
        </a:accent4>
        <a:accent5>
          <a:srgbClr val="AAADB1"/>
        </a:accent5>
        <a:accent6>
          <a:srgbClr val="E7B31A"/>
        </a:accent6>
        <a:hlink>
          <a:srgbClr val="8BB1C3"/>
        </a:hlink>
        <a:folHlink>
          <a:srgbClr val="ABC9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PT_template_v1 13">
    <a:dk1>
      <a:srgbClr val="002E44"/>
    </a:dk1>
    <a:lt1>
      <a:srgbClr val="FFFFFF"/>
    </a:lt1>
    <a:dk2>
      <a:srgbClr val="FFC61E"/>
    </a:dk2>
    <a:lt2>
      <a:srgbClr val="002034"/>
    </a:lt2>
    <a:accent1>
      <a:srgbClr val="002F47"/>
    </a:accent1>
    <a:accent2>
      <a:srgbClr val="AA003B"/>
    </a:accent2>
    <a:accent3>
      <a:srgbClr val="FFFFFF"/>
    </a:accent3>
    <a:accent4>
      <a:srgbClr val="002639"/>
    </a:accent4>
    <a:accent5>
      <a:srgbClr val="AAADB1"/>
    </a:accent5>
    <a:accent6>
      <a:srgbClr val="9A0035"/>
    </a:accent6>
    <a:hlink>
      <a:srgbClr val="8BB1C3"/>
    </a:hlink>
    <a:folHlink>
      <a:srgbClr val="ABC9D9"/>
    </a:folHlink>
  </a:clrScheme>
</a:themeOverride>
</file>

<file path=ppt/theme/themeOverride2.xml><?xml version="1.0" encoding="utf-8"?>
<a:themeOverride xmlns:a="http://schemas.openxmlformats.org/drawingml/2006/main">
  <a:clrScheme name="PPT_template_v1 13">
    <a:dk1>
      <a:srgbClr val="002E44"/>
    </a:dk1>
    <a:lt1>
      <a:srgbClr val="FFFFFF"/>
    </a:lt1>
    <a:dk2>
      <a:srgbClr val="FFC61E"/>
    </a:dk2>
    <a:lt2>
      <a:srgbClr val="002034"/>
    </a:lt2>
    <a:accent1>
      <a:srgbClr val="002F47"/>
    </a:accent1>
    <a:accent2>
      <a:srgbClr val="AA003B"/>
    </a:accent2>
    <a:accent3>
      <a:srgbClr val="FFFFFF"/>
    </a:accent3>
    <a:accent4>
      <a:srgbClr val="002639"/>
    </a:accent4>
    <a:accent5>
      <a:srgbClr val="AAADB1"/>
    </a:accent5>
    <a:accent6>
      <a:srgbClr val="9A0035"/>
    </a:accent6>
    <a:hlink>
      <a:srgbClr val="8BB1C3"/>
    </a:hlink>
    <a:folHlink>
      <a:srgbClr val="ABC9D9"/>
    </a:folHlink>
  </a:clrScheme>
</a:themeOverride>
</file>

<file path=docProps/app.xml><?xml version="1.0" encoding="utf-8"?>
<Properties xmlns="http://schemas.openxmlformats.org/officeDocument/2006/extended-properties" xmlns:vt="http://schemas.openxmlformats.org/officeDocument/2006/docPropsVTypes">
  <Template>SES WORLD SKIES USG External PPT Template</Template>
  <TotalTime>35</TotalTime>
  <Words>927</Words>
  <Application>Microsoft Office PowerPoint</Application>
  <PresentationFormat>On-screen Show (4:3)</PresentationFormat>
  <Paragraphs>139</Paragraphs>
  <Slides>16</Slides>
  <Notes>4</Notes>
  <HiddenSlides>0</HiddenSlides>
  <MMClips>0</MMClips>
  <ScaleCrop>false</ScaleCrop>
  <HeadingPairs>
    <vt:vector size="6" baseType="variant">
      <vt:variant>
        <vt:lpstr>Fonts Used</vt:lpstr>
      </vt:variant>
      <vt:variant>
        <vt:i4>2</vt:i4>
      </vt:variant>
      <vt:variant>
        <vt:lpstr>Design Template</vt:lpstr>
      </vt:variant>
      <vt:variant>
        <vt:i4>6</vt:i4>
      </vt:variant>
      <vt:variant>
        <vt:lpstr>Slide Titles</vt:lpstr>
      </vt:variant>
      <vt:variant>
        <vt:i4>16</vt:i4>
      </vt:variant>
    </vt:vector>
  </HeadingPairs>
  <TitlesOfParts>
    <vt:vector size="24" baseType="lpstr">
      <vt:lpstr>Arial</vt:lpstr>
      <vt:lpstr>Wingdings 3</vt:lpstr>
      <vt:lpstr>SES WORLD SKIES USG External PPT Template</vt:lpstr>
      <vt:lpstr>SES WORLD SKIES USG External PPT Template</vt:lpstr>
      <vt:lpstr>SES WORLD SKIES USG External PPT Template</vt:lpstr>
      <vt:lpstr>SES WORLD SKIES USG External PPT Template</vt:lpstr>
      <vt:lpstr>SES WORLD SKIES USG External PPT Template</vt:lpstr>
      <vt:lpstr>SES WORLD SKIES USG External PPT Template</vt:lpstr>
      <vt:lpstr>Space Weather Effects on Satellite Communications</vt:lpstr>
      <vt:lpstr>A Day Without Space</vt:lpstr>
      <vt:lpstr>Outline</vt:lpstr>
      <vt:lpstr>Effects of the Space Environment on Communications Satellites</vt:lpstr>
      <vt:lpstr>Cause of Space Environment Related Anomalies</vt:lpstr>
      <vt:lpstr>Spacecraft Anomalies – Annoyances, Often  Easy to Overcome….However…..</vt:lpstr>
      <vt:lpstr>Halloween Geomagnetic Storms Oct / Nov 2003</vt:lpstr>
      <vt:lpstr>Examples……Halloween Geomagnetic Storms Oct / Nov 2003 – Earth Sensor Noise</vt:lpstr>
      <vt:lpstr>Space Environment Sensors on SES Operated Spacecraft : CEASE II and CPA</vt:lpstr>
      <vt:lpstr>CEASE &amp; CPA Observations – 1 –  A Quiet Day</vt:lpstr>
      <vt:lpstr>CEASE &amp; CPA Observations – 2 –  A Less Quiet Day</vt:lpstr>
      <vt:lpstr>CEASE &amp; CPA Observations – 3 –  A Charging Event From Solar Cycle 23 Maximum</vt:lpstr>
      <vt:lpstr>Space Environment Sensors Hosted on Commercial Spacecraft</vt:lpstr>
      <vt:lpstr>Availability of Data from Space Environment Sensors</vt:lpstr>
      <vt:lpstr>What DOES the Future Have in Store for us?</vt:lpstr>
      <vt:lpstr>Any Questions?</vt:lpstr>
    </vt:vector>
  </TitlesOfParts>
  <Company>SES-USG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Mission. Our Satellites.</dc:title>
  <dc:creator>Tim Deaver</dc:creator>
  <cp:lastModifiedBy>michael.bonadonna</cp:lastModifiedBy>
  <cp:revision>5</cp:revision>
  <dcterms:created xsi:type="dcterms:W3CDTF">2011-06-15T17:36:18Z</dcterms:created>
  <dcterms:modified xsi:type="dcterms:W3CDTF">2011-06-16T17:53:54Z</dcterms:modified>
</cp:coreProperties>
</file>